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media/image7.jpg" ContentType="image/png"/>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7"/>
  </p:notesMasterIdLst>
  <p:sldIdLst>
    <p:sldId id="256" r:id="rId2"/>
    <p:sldId id="262" r:id="rId3"/>
    <p:sldId id="271" r:id="rId4"/>
    <p:sldId id="257" r:id="rId5"/>
    <p:sldId id="259" r:id="rId6"/>
    <p:sldId id="261" r:id="rId7"/>
    <p:sldId id="258" r:id="rId8"/>
    <p:sldId id="260" r:id="rId9"/>
    <p:sldId id="263" r:id="rId10"/>
    <p:sldId id="264" r:id="rId11"/>
    <p:sldId id="265" r:id="rId12"/>
    <p:sldId id="267" r:id="rId13"/>
    <p:sldId id="268" r:id="rId14"/>
    <p:sldId id="269" r:id="rId15"/>
    <p:sldId id="270" r:id="rId16"/>
  </p:sldIdLst>
  <p:sldSz cx="9144000" cy="6858000" type="screen4x3"/>
  <p:notesSz cx="6858000" cy="9144000"/>
  <p:defaultText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9243"/>
    <p:restoredTop sz="94694"/>
  </p:normalViewPr>
  <p:slideViewPr>
    <p:cSldViewPr snapToGrid="0" snapToObjects="1">
      <p:cViewPr varScale="1">
        <p:scale>
          <a:sx n="110" d="100"/>
          <a:sy n="110" d="100"/>
        </p:scale>
        <p:origin x="1440" y="10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5C7019A-CE17-2947-BF86-43621DBB66B3}" type="datetimeFigureOut">
              <a:rPr lang="fr-FR" smtClean="0"/>
              <a:t>19/03/2026</a:t>
            </a:fld>
            <a:endParaRPr lang="fr-FR"/>
          </a:p>
        </p:txBody>
      </p:sp>
      <p:sp>
        <p:nvSpPr>
          <p:cNvPr id="4" name="Espace réservé de l'image des diapositives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1BE39F7-0C79-154F-B2BE-DBDE0D2FCA2C}" type="slidenum">
              <a:rPr lang="fr-FR" smtClean="0"/>
              <a:t>‹N°›</a:t>
            </a:fld>
            <a:endParaRPr lang="fr-FR"/>
          </a:p>
        </p:txBody>
      </p:sp>
    </p:spTree>
    <p:extLst>
      <p:ext uri="{BB962C8B-B14F-4D97-AF65-F5344CB8AC3E}">
        <p14:creationId xmlns:p14="http://schemas.microsoft.com/office/powerpoint/2010/main" val="1507882651"/>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71BE39F7-0C79-154F-B2BE-DBDE0D2FCA2C}" type="slidenum">
              <a:rPr lang="fr-FR" smtClean="0"/>
              <a:t>2</a:t>
            </a:fld>
            <a:endParaRPr lang="fr-FR"/>
          </a:p>
        </p:txBody>
      </p:sp>
    </p:spTree>
    <p:extLst>
      <p:ext uri="{BB962C8B-B14F-4D97-AF65-F5344CB8AC3E}">
        <p14:creationId xmlns:p14="http://schemas.microsoft.com/office/powerpoint/2010/main" val="156047540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FR" dirty="0"/>
              <a:t>Compagnie de transport</a:t>
            </a:r>
            <a:r>
              <a:rPr lang="fr-FR" baseline="0" dirty="0"/>
              <a:t> : voyages ruban bleu – Landes Bus</a:t>
            </a:r>
            <a:endParaRPr lang="fr-FR" dirty="0"/>
          </a:p>
        </p:txBody>
      </p:sp>
      <p:sp>
        <p:nvSpPr>
          <p:cNvPr id="4" name="Espace réservé du numéro de diapositive 3"/>
          <p:cNvSpPr>
            <a:spLocks noGrp="1"/>
          </p:cNvSpPr>
          <p:nvPr>
            <p:ph type="sldNum" sz="quarter" idx="10"/>
          </p:nvPr>
        </p:nvSpPr>
        <p:spPr/>
        <p:txBody>
          <a:bodyPr/>
          <a:lstStyle/>
          <a:p>
            <a:fld id="{71BE39F7-0C79-154F-B2BE-DBDE0D2FCA2C}" type="slidenum">
              <a:rPr lang="fr-FR" smtClean="0"/>
              <a:t>5</a:t>
            </a:fld>
            <a:endParaRPr lang="fr-FR"/>
          </a:p>
        </p:txBody>
      </p:sp>
    </p:spTree>
    <p:extLst>
      <p:ext uri="{BB962C8B-B14F-4D97-AF65-F5344CB8AC3E}">
        <p14:creationId xmlns:p14="http://schemas.microsoft.com/office/powerpoint/2010/main" val="252656631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5"/>
            <a:ext cx="7772400" cy="1470025"/>
          </a:xfrm>
        </p:spPr>
        <p:txBody>
          <a:bodyPr/>
          <a:lstStyle/>
          <a:p>
            <a:r>
              <a:rPr lang="fr-FR"/>
              <a:t>Cliquez et modifiez le titre</a:t>
            </a:r>
          </a:p>
        </p:txBody>
      </p:sp>
      <p:sp>
        <p:nvSpPr>
          <p:cNvPr id="3" name="Sous-titr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a:t>Cliquez pour modifier le style des sous-titres du masque</a:t>
            </a:r>
          </a:p>
        </p:txBody>
      </p:sp>
      <p:sp>
        <p:nvSpPr>
          <p:cNvPr id="4" name="Espace réservé de la date 3"/>
          <p:cNvSpPr>
            <a:spLocks noGrp="1"/>
          </p:cNvSpPr>
          <p:nvPr>
            <p:ph type="dt" sz="half" idx="10"/>
          </p:nvPr>
        </p:nvSpPr>
        <p:spPr/>
        <p:txBody>
          <a:bodyPr/>
          <a:lstStyle/>
          <a:p>
            <a:fld id="{9CF40FF4-D29B-5E4F-86E1-8A7D413812AB}" type="datetimeFigureOut">
              <a:rPr lang="fr-FR" smtClean="0"/>
              <a:t>19/03/2026</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E429C304-2F7E-D14E-9E5A-720FADD4776C}" type="slidenum">
              <a:rPr lang="fr-FR" smtClean="0"/>
              <a:t>‹N°›</a:t>
            </a:fld>
            <a:endParaRPr lang="fr-FR"/>
          </a:p>
        </p:txBody>
      </p:sp>
    </p:spTree>
    <p:extLst>
      <p:ext uri="{BB962C8B-B14F-4D97-AF65-F5344CB8AC3E}">
        <p14:creationId xmlns:p14="http://schemas.microsoft.com/office/powerpoint/2010/main" val="9247015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et modifiez le titre</a:t>
            </a:r>
          </a:p>
        </p:txBody>
      </p:sp>
      <p:sp>
        <p:nvSpPr>
          <p:cNvPr id="3" name="Espace réservé du texte vertical 2"/>
          <p:cNvSpPr>
            <a:spLocks noGrp="1"/>
          </p:cNvSpPr>
          <p:nvPr>
            <p:ph type="body" orient="vert" idx="1"/>
          </p:nvPr>
        </p:nvSpPr>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9CF40FF4-D29B-5E4F-86E1-8A7D413812AB}" type="datetimeFigureOut">
              <a:rPr lang="fr-FR" smtClean="0"/>
              <a:t>19/03/2026</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E429C304-2F7E-D14E-9E5A-720FADD4776C}" type="slidenum">
              <a:rPr lang="fr-FR" smtClean="0"/>
              <a:t>‹N°›</a:t>
            </a:fld>
            <a:endParaRPr lang="fr-FR"/>
          </a:p>
        </p:txBody>
      </p:sp>
    </p:spTree>
    <p:extLst>
      <p:ext uri="{BB962C8B-B14F-4D97-AF65-F5344CB8AC3E}">
        <p14:creationId xmlns:p14="http://schemas.microsoft.com/office/powerpoint/2010/main" val="231262519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p:spPr>
        <p:txBody>
          <a:bodyPr vert="eaVert"/>
          <a:lstStyle/>
          <a:p>
            <a:r>
              <a:rPr lang="fr-FR"/>
              <a:t>Cliquez et modifiez le titre</a:t>
            </a:r>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9CF40FF4-D29B-5E4F-86E1-8A7D413812AB}" type="datetimeFigureOut">
              <a:rPr lang="fr-FR" smtClean="0"/>
              <a:t>19/03/2026</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E429C304-2F7E-D14E-9E5A-720FADD4776C}" type="slidenum">
              <a:rPr lang="fr-FR" smtClean="0"/>
              <a:t>‹N°›</a:t>
            </a:fld>
            <a:endParaRPr lang="fr-FR"/>
          </a:p>
        </p:txBody>
      </p:sp>
    </p:spTree>
    <p:extLst>
      <p:ext uri="{BB962C8B-B14F-4D97-AF65-F5344CB8AC3E}">
        <p14:creationId xmlns:p14="http://schemas.microsoft.com/office/powerpoint/2010/main" val="202973785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et modifiez le titre</a:t>
            </a:r>
          </a:p>
        </p:txBody>
      </p:sp>
      <p:sp>
        <p:nvSpPr>
          <p:cNvPr id="3" name="Espace réservé du contenu 2"/>
          <p:cNvSpPr>
            <a:spLocks noGrp="1"/>
          </p:cNvSpPr>
          <p:nvPr>
            <p:ph idx="1"/>
          </p:nvPr>
        </p:nvSpPr>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9CF40FF4-D29B-5E4F-86E1-8A7D413812AB}" type="datetimeFigureOut">
              <a:rPr lang="fr-FR" smtClean="0"/>
              <a:t>19/03/2026</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E429C304-2F7E-D14E-9E5A-720FADD4776C}" type="slidenum">
              <a:rPr lang="fr-FR" smtClean="0"/>
              <a:t>‹N°›</a:t>
            </a:fld>
            <a:endParaRPr lang="fr-FR"/>
          </a:p>
        </p:txBody>
      </p:sp>
    </p:spTree>
    <p:extLst>
      <p:ext uri="{BB962C8B-B14F-4D97-AF65-F5344CB8AC3E}">
        <p14:creationId xmlns:p14="http://schemas.microsoft.com/office/powerpoint/2010/main" val="154635128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têt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FR"/>
              <a:t>Cliquez et modifiez le titre</a:t>
            </a:r>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a:t>Cliquez pour modifier les styles du texte du masque</a:t>
            </a:r>
          </a:p>
        </p:txBody>
      </p:sp>
      <p:sp>
        <p:nvSpPr>
          <p:cNvPr id="4" name="Espace réservé de la date 3"/>
          <p:cNvSpPr>
            <a:spLocks noGrp="1"/>
          </p:cNvSpPr>
          <p:nvPr>
            <p:ph type="dt" sz="half" idx="10"/>
          </p:nvPr>
        </p:nvSpPr>
        <p:spPr/>
        <p:txBody>
          <a:bodyPr/>
          <a:lstStyle/>
          <a:p>
            <a:fld id="{9CF40FF4-D29B-5E4F-86E1-8A7D413812AB}" type="datetimeFigureOut">
              <a:rPr lang="fr-FR" smtClean="0"/>
              <a:t>19/03/2026</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E429C304-2F7E-D14E-9E5A-720FADD4776C}" type="slidenum">
              <a:rPr lang="fr-FR" smtClean="0"/>
              <a:t>‹N°›</a:t>
            </a:fld>
            <a:endParaRPr lang="fr-FR"/>
          </a:p>
        </p:txBody>
      </p:sp>
    </p:spTree>
    <p:extLst>
      <p:ext uri="{BB962C8B-B14F-4D97-AF65-F5344CB8AC3E}">
        <p14:creationId xmlns:p14="http://schemas.microsoft.com/office/powerpoint/2010/main" val="44648994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et modifiez le titre</a:t>
            </a:r>
          </a:p>
        </p:txBody>
      </p:sp>
      <p:sp>
        <p:nvSpPr>
          <p:cNvPr id="3" name="Espace réservé du contenu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4"/>
          <p:cNvSpPr>
            <a:spLocks noGrp="1"/>
          </p:cNvSpPr>
          <p:nvPr>
            <p:ph type="dt" sz="half" idx="10"/>
          </p:nvPr>
        </p:nvSpPr>
        <p:spPr/>
        <p:txBody>
          <a:bodyPr/>
          <a:lstStyle/>
          <a:p>
            <a:fld id="{9CF40FF4-D29B-5E4F-86E1-8A7D413812AB}" type="datetimeFigureOut">
              <a:rPr lang="fr-FR" smtClean="0"/>
              <a:t>19/03/2026</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E429C304-2F7E-D14E-9E5A-720FADD4776C}" type="slidenum">
              <a:rPr lang="fr-FR" smtClean="0"/>
              <a:t>‹N°›</a:t>
            </a:fld>
            <a:endParaRPr lang="fr-FR"/>
          </a:p>
        </p:txBody>
      </p:sp>
    </p:spTree>
    <p:extLst>
      <p:ext uri="{BB962C8B-B14F-4D97-AF65-F5344CB8AC3E}">
        <p14:creationId xmlns:p14="http://schemas.microsoft.com/office/powerpoint/2010/main" val="153953326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lvl1pPr>
          </a:lstStyle>
          <a:p>
            <a:r>
              <a:rPr lang="fr-FR"/>
              <a:t>Cliquez et modifiez le titre</a:t>
            </a:r>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e la date 6"/>
          <p:cNvSpPr>
            <a:spLocks noGrp="1"/>
          </p:cNvSpPr>
          <p:nvPr>
            <p:ph type="dt" sz="half" idx="10"/>
          </p:nvPr>
        </p:nvSpPr>
        <p:spPr/>
        <p:txBody>
          <a:bodyPr/>
          <a:lstStyle/>
          <a:p>
            <a:fld id="{9CF40FF4-D29B-5E4F-86E1-8A7D413812AB}" type="datetimeFigureOut">
              <a:rPr lang="fr-FR" smtClean="0"/>
              <a:t>19/03/2026</a:t>
            </a:fld>
            <a:endParaRPr lang="fr-FR"/>
          </a:p>
        </p:txBody>
      </p:sp>
      <p:sp>
        <p:nvSpPr>
          <p:cNvPr id="8" name="Espace réservé du pied de page 7"/>
          <p:cNvSpPr>
            <a:spLocks noGrp="1"/>
          </p:cNvSpPr>
          <p:nvPr>
            <p:ph type="ftr" sz="quarter" idx="11"/>
          </p:nvPr>
        </p:nvSpPr>
        <p:spPr/>
        <p:txBody>
          <a:bodyPr/>
          <a:lstStyle/>
          <a:p>
            <a:endParaRPr lang="fr-FR"/>
          </a:p>
        </p:txBody>
      </p:sp>
      <p:sp>
        <p:nvSpPr>
          <p:cNvPr id="9" name="Espace réservé du numéro de diapositive 8"/>
          <p:cNvSpPr>
            <a:spLocks noGrp="1"/>
          </p:cNvSpPr>
          <p:nvPr>
            <p:ph type="sldNum" sz="quarter" idx="12"/>
          </p:nvPr>
        </p:nvSpPr>
        <p:spPr/>
        <p:txBody>
          <a:bodyPr/>
          <a:lstStyle/>
          <a:p>
            <a:fld id="{E429C304-2F7E-D14E-9E5A-720FADD4776C}" type="slidenum">
              <a:rPr lang="fr-FR" smtClean="0"/>
              <a:t>‹N°›</a:t>
            </a:fld>
            <a:endParaRPr lang="fr-FR"/>
          </a:p>
        </p:txBody>
      </p:sp>
    </p:spTree>
    <p:extLst>
      <p:ext uri="{BB962C8B-B14F-4D97-AF65-F5344CB8AC3E}">
        <p14:creationId xmlns:p14="http://schemas.microsoft.com/office/powerpoint/2010/main" val="393429552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et modifiez le titre</a:t>
            </a:r>
          </a:p>
        </p:txBody>
      </p:sp>
      <p:sp>
        <p:nvSpPr>
          <p:cNvPr id="3" name="Espace réservé de la date 2"/>
          <p:cNvSpPr>
            <a:spLocks noGrp="1"/>
          </p:cNvSpPr>
          <p:nvPr>
            <p:ph type="dt" sz="half" idx="10"/>
          </p:nvPr>
        </p:nvSpPr>
        <p:spPr/>
        <p:txBody>
          <a:bodyPr/>
          <a:lstStyle/>
          <a:p>
            <a:fld id="{9CF40FF4-D29B-5E4F-86E1-8A7D413812AB}" type="datetimeFigureOut">
              <a:rPr lang="fr-FR" smtClean="0"/>
              <a:t>19/03/2026</a:t>
            </a:fld>
            <a:endParaRPr lang="fr-FR"/>
          </a:p>
        </p:txBody>
      </p:sp>
      <p:sp>
        <p:nvSpPr>
          <p:cNvPr id="4" name="Espace réservé du pied de page 3"/>
          <p:cNvSpPr>
            <a:spLocks noGrp="1"/>
          </p:cNvSpPr>
          <p:nvPr>
            <p:ph type="ftr" sz="quarter" idx="11"/>
          </p:nvPr>
        </p:nvSpPr>
        <p:spPr/>
        <p:txBody>
          <a:bodyPr/>
          <a:lstStyle/>
          <a:p>
            <a:endParaRPr lang="fr-FR"/>
          </a:p>
        </p:txBody>
      </p:sp>
      <p:sp>
        <p:nvSpPr>
          <p:cNvPr id="5" name="Espace réservé du numéro de diapositive 4"/>
          <p:cNvSpPr>
            <a:spLocks noGrp="1"/>
          </p:cNvSpPr>
          <p:nvPr>
            <p:ph type="sldNum" sz="quarter" idx="12"/>
          </p:nvPr>
        </p:nvSpPr>
        <p:spPr/>
        <p:txBody>
          <a:bodyPr/>
          <a:lstStyle/>
          <a:p>
            <a:fld id="{E429C304-2F7E-D14E-9E5A-720FADD4776C}" type="slidenum">
              <a:rPr lang="fr-FR" smtClean="0"/>
              <a:t>‹N°›</a:t>
            </a:fld>
            <a:endParaRPr lang="fr-FR"/>
          </a:p>
        </p:txBody>
      </p:sp>
    </p:spTree>
    <p:extLst>
      <p:ext uri="{BB962C8B-B14F-4D97-AF65-F5344CB8AC3E}">
        <p14:creationId xmlns:p14="http://schemas.microsoft.com/office/powerpoint/2010/main" val="16310011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9CF40FF4-D29B-5E4F-86E1-8A7D413812AB}" type="datetimeFigureOut">
              <a:rPr lang="fr-FR" smtClean="0"/>
              <a:t>19/03/2026</a:t>
            </a:fld>
            <a:endParaRPr lang="fr-FR"/>
          </a:p>
        </p:txBody>
      </p:sp>
      <p:sp>
        <p:nvSpPr>
          <p:cNvPr id="3" name="Espace réservé du pied de page 2"/>
          <p:cNvSpPr>
            <a:spLocks noGrp="1"/>
          </p:cNvSpPr>
          <p:nvPr>
            <p:ph type="ftr" sz="quarter" idx="11"/>
          </p:nvPr>
        </p:nvSpPr>
        <p:spPr/>
        <p:txBody>
          <a:bodyPr/>
          <a:lstStyle/>
          <a:p>
            <a:endParaRPr lang="fr-FR"/>
          </a:p>
        </p:txBody>
      </p:sp>
      <p:sp>
        <p:nvSpPr>
          <p:cNvPr id="4" name="Espace réservé du numéro de diapositive 3"/>
          <p:cNvSpPr>
            <a:spLocks noGrp="1"/>
          </p:cNvSpPr>
          <p:nvPr>
            <p:ph type="sldNum" sz="quarter" idx="12"/>
          </p:nvPr>
        </p:nvSpPr>
        <p:spPr/>
        <p:txBody>
          <a:bodyPr/>
          <a:lstStyle/>
          <a:p>
            <a:fld id="{E429C304-2F7E-D14E-9E5A-720FADD4776C}" type="slidenum">
              <a:rPr lang="fr-FR" smtClean="0"/>
              <a:t>‹N°›</a:t>
            </a:fld>
            <a:endParaRPr lang="fr-FR"/>
          </a:p>
        </p:txBody>
      </p:sp>
    </p:spTree>
    <p:extLst>
      <p:ext uri="{BB962C8B-B14F-4D97-AF65-F5344CB8AC3E}">
        <p14:creationId xmlns:p14="http://schemas.microsoft.com/office/powerpoint/2010/main" val="139869758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fr-FR"/>
              <a:t>Cliquez et modifiez le titre</a:t>
            </a:r>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Cliquez pour modifier les styles du texte du masque</a:t>
            </a:r>
          </a:p>
        </p:txBody>
      </p:sp>
      <p:sp>
        <p:nvSpPr>
          <p:cNvPr id="5" name="Espace réservé de la date 4"/>
          <p:cNvSpPr>
            <a:spLocks noGrp="1"/>
          </p:cNvSpPr>
          <p:nvPr>
            <p:ph type="dt" sz="half" idx="10"/>
          </p:nvPr>
        </p:nvSpPr>
        <p:spPr/>
        <p:txBody>
          <a:bodyPr/>
          <a:lstStyle/>
          <a:p>
            <a:fld id="{9CF40FF4-D29B-5E4F-86E1-8A7D413812AB}" type="datetimeFigureOut">
              <a:rPr lang="fr-FR" smtClean="0"/>
              <a:t>19/03/2026</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E429C304-2F7E-D14E-9E5A-720FADD4776C}" type="slidenum">
              <a:rPr lang="fr-FR" smtClean="0"/>
              <a:t>‹N°›</a:t>
            </a:fld>
            <a:endParaRPr lang="fr-FR"/>
          </a:p>
        </p:txBody>
      </p:sp>
    </p:spTree>
    <p:extLst>
      <p:ext uri="{BB962C8B-B14F-4D97-AF65-F5344CB8AC3E}">
        <p14:creationId xmlns:p14="http://schemas.microsoft.com/office/powerpoint/2010/main" val="400173475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FR"/>
              <a:t>Cliquez et modifiez le titre</a:t>
            </a:r>
          </a:p>
        </p:txBody>
      </p:sp>
      <p:sp>
        <p:nvSpPr>
          <p:cNvPr id="3" name="Espace réservé pour une imag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Cliquez pour modifier les styles du texte du masque</a:t>
            </a:r>
          </a:p>
        </p:txBody>
      </p:sp>
      <p:sp>
        <p:nvSpPr>
          <p:cNvPr id="5" name="Espace réservé de la date 4"/>
          <p:cNvSpPr>
            <a:spLocks noGrp="1"/>
          </p:cNvSpPr>
          <p:nvPr>
            <p:ph type="dt" sz="half" idx="10"/>
          </p:nvPr>
        </p:nvSpPr>
        <p:spPr/>
        <p:txBody>
          <a:bodyPr/>
          <a:lstStyle/>
          <a:p>
            <a:fld id="{9CF40FF4-D29B-5E4F-86E1-8A7D413812AB}" type="datetimeFigureOut">
              <a:rPr lang="fr-FR" smtClean="0"/>
              <a:t>19/03/2026</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E429C304-2F7E-D14E-9E5A-720FADD4776C}" type="slidenum">
              <a:rPr lang="fr-FR" smtClean="0"/>
              <a:t>‹N°›</a:t>
            </a:fld>
            <a:endParaRPr lang="fr-FR"/>
          </a:p>
        </p:txBody>
      </p:sp>
    </p:spTree>
    <p:extLst>
      <p:ext uri="{BB962C8B-B14F-4D97-AF65-F5344CB8AC3E}">
        <p14:creationId xmlns:p14="http://schemas.microsoft.com/office/powerpoint/2010/main" val="69722315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fr-FR"/>
              <a:t>Cliquez et modifiez le titre</a:t>
            </a:r>
          </a:p>
        </p:txBody>
      </p:sp>
      <p:sp>
        <p:nvSpPr>
          <p:cNvPr id="3" name="Espace réservé du texte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CF40FF4-D29B-5E4F-86E1-8A7D413812AB}" type="datetimeFigureOut">
              <a:rPr lang="fr-FR" smtClean="0"/>
              <a:t>19/03/2026</a:t>
            </a:fld>
            <a:endParaRPr lang="fr-FR"/>
          </a:p>
        </p:txBody>
      </p:sp>
      <p:sp>
        <p:nvSpPr>
          <p:cNvPr id="5" name="Espace réservé du pied de page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Espace réservé du numéro de diapositive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429C304-2F7E-D14E-9E5A-720FADD4776C}" type="slidenum">
              <a:rPr lang="fr-FR" smtClean="0"/>
              <a:t>‹N°›</a:t>
            </a:fld>
            <a:endParaRPr lang="fr-FR"/>
          </a:p>
        </p:txBody>
      </p:sp>
    </p:spTree>
    <p:extLst>
      <p:ext uri="{BB962C8B-B14F-4D97-AF65-F5344CB8AC3E}">
        <p14:creationId xmlns:p14="http://schemas.microsoft.com/office/powerpoint/2010/main" val="98308220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image" Target="../media/image13.jp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image" Target="../media/image16.png"/><Relationship Id="rId1" Type="http://schemas.openxmlformats.org/officeDocument/2006/relationships/slideLayout" Target="../slideLayouts/slideLayout2.xml"/><Relationship Id="rId4" Type="http://schemas.openxmlformats.org/officeDocument/2006/relationships/image" Target="../media/image18.jp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5.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6.jpe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jp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image" Target="../media/image11.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775137" y="1227959"/>
            <a:ext cx="7772400" cy="1470025"/>
          </a:xfrm>
        </p:spPr>
        <p:txBody>
          <a:bodyPr>
            <a:normAutofit fontScale="90000"/>
          </a:bodyPr>
          <a:lstStyle/>
          <a:p>
            <a:r>
              <a:rPr lang="fr-FR" dirty="0"/>
              <a:t/>
            </a:r>
            <a:br>
              <a:rPr lang="fr-FR" dirty="0"/>
            </a:br>
            <a:r>
              <a:rPr lang="fr-FR" dirty="0">
                <a:latin typeface="Baloo 2" panose="03080502040302020200" pitchFamily="66" charset="77"/>
                <a:cs typeface="Baloo 2" panose="03080502040302020200" pitchFamily="66" charset="77"/>
              </a:rPr>
              <a:t>du lundi 13 avril au samedi 17 avril 2026</a:t>
            </a:r>
            <a:r>
              <a:rPr lang="fr-FR" dirty="0"/>
              <a:t/>
            </a:r>
            <a:br>
              <a:rPr lang="fr-FR" dirty="0"/>
            </a:br>
            <a:endParaRPr lang="fr-FR" dirty="0"/>
          </a:p>
        </p:txBody>
      </p:sp>
      <p:sp>
        <p:nvSpPr>
          <p:cNvPr id="3" name="ZoneTexte 2">
            <a:extLst>
              <a:ext uri="{FF2B5EF4-FFF2-40B4-BE49-F238E27FC236}">
                <a16:creationId xmlns:a16="http://schemas.microsoft.com/office/drawing/2014/main" xmlns="" id="{CD7B998C-F5CD-E672-5D50-6B298ED16241}"/>
              </a:ext>
            </a:extLst>
          </p:cNvPr>
          <p:cNvSpPr txBox="1"/>
          <p:nvPr/>
        </p:nvSpPr>
        <p:spPr>
          <a:xfrm>
            <a:off x="2543503" y="409904"/>
            <a:ext cx="5329046" cy="707886"/>
          </a:xfrm>
          <a:prstGeom prst="rect">
            <a:avLst/>
          </a:prstGeom>
          <a:noFill/>
        </p:spPr>
        <p:txBody>
          <a:bodyPr wrap="square" rtlCol="0">
            <a:spAutoFit/>
          </a:bodyPr>
          <a:lstStyle/>
          <a:p>
            <a:r>
              <a:rPr lang="fr-FR" sz="4000" b="1" dirty="0">
                <a:latin typeface="Baloo 2" panose="03080502040302020200" pitchFamily="66" charset="77"/>
                <a:cs typeface="Baloo 2" panose="03080502040302020200" pitchFamily="66" charset="77"/>
              </a:rPr>
              <a:t>VOYAGE À TURIN</a:t>
            </a:r>
          </a:p>
        </p:txBody>
      </p:sp>
      <p:pic>
        <p:nvPicPr>
          <p:cNvPr id="10" name="Image 9" descr="Une image contenant plein air, ciel, montagne, paysage&#10;&#10;Le contenu généré par l’IA peut être incorrect.">
            <a:extLst>
              <a:ext uri="{FF2B5EF4-FFF2-40B4-BE49-F238E27FC236}">
                <a16:creationId xmlns:a16="http://schemas.microsoft.com/office/drawing/2014/main" xmlns="" id="{C9F8D6A3-FD71-C928-222A-6B3499B617A4}"/>
              </a:ext>
            </a:extLst>
          </p:cNvPr>
          <p:cNvPicPr>
            <a:picLocks noChangeAspect="1"/>
          </p:cNvPicPr>
          <p:nvPr/>
        </p:nvPicPr>
        <p:blipFill>
          <a:blip r:embed="rId2"/>
          <a:stretch>
            <a:fillRect/>
          </a:stretch>
        </p:blipFill>
        <p:spPr>
          <a:xfrm>
            <a:off x="2323224" y="2783496"/>
            <a:ext cx="4895458" cy="3664600"/>
          </a:xfrm>
          <a:prstGeom prst="rect">
            <a:avLst/>
          </a:prstGeom>
        </p:spPr>
      </p:pic>
    </p:spTree>
    <p:extLst>
      <p:ext uri="{BB962C8B-B14F-4D97-AF65-F5344CB8AC3E}">
        <p14:creationId xmlns:p14="http://schemas.microsoft.com/office/powerpoint/2010/main" val="49446307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63776"/>
            <a:ext cx="8229600" cy="1143000"/>
          </a:xfrm>
        </p:spPr>
        <p:txBody>
          <a:bodyPr/>
          <a:lstStyle/>
          <a:p>
            <a:r>
              <a:rPr lang="fr-FR" b="1" dirty="0">
                <a:solidFill>
                  <a:srgbClr val="0070C0"/>
                </a:solidFill>
              </a:rPr>
              <a:t>Jour 4</a:t>
            </a:r>
          </a:p>
        </p:txBody>
      </p:sp>
      <p:sp>
        <p:nvSpPr>
          <p:cNvPr id="3" name="Espace réservé du contenu 2"/>
          <p:cNvSpPr>
            <a:spLocks noGrp="1"/>
          </p:cNvSpPr>
          <p:nvPr>
            <p:ph idx="1"/>
          </p:nvPr>
        </p:nvSpPr>
        <p:spPr>
          <a:xfrm>
            <a:off x="457200" y="809614"/>
            <a:ext cx="8229600" cy="5025655"/>
          </a:xfrm>
        </p:spPr>
        <p:txBody>
          <a:bodyPr>
            <a:normAutofit/>
          </a:bodyPr>
          <a:lstStyle/>
          <a:p>
            <a:pPr>
              <a:buFont typeface="Wingdings" charset="2"/>
              <a:buChar char="Ø"/>
            </a:pPr>
            <a:r>
              <a:rPr lang="fr-FR" sz="2600" dirty="0"/>
              <a:t>Matinée : visite de la Basilique </a:t>
            </a:r>
            <a:r>
              <a:rPr lang="fr-FR" sz="2600" dirty="0" err="1"/>
              <a:t>Superga</a:t>
            </a:r>
            <a:endParaRPr lang="fr-FR" sz="2600" dirty="0"/>
          </a:p>
          <a:p>
            <a:pPr marL="0" indent="0">
              <a:buNone/>
            </a:pPr>
            <a:r>
              <a:rPr lang="fr-FR" sz="2600" dirty="0"/>
              <a:t>--&gt; aller et retour en train à crémaillère.</a:t>
            </a:r>
          </a:p>
          <a:p>
            <a:pPr marL="0" indent="0">
              <a:buNone/>
            </a:pPr>
            <a:endParaRPr lang="fr-FR" sz="2600" dirty="0"/>
          </a:p>
          <a:p>
            <a:pPr>
              <a:buFont typeface="Wingdings" charset="2"/>
              <a:buChar char="Ø"/>
            </a:pPr>
            <a:r>
              <a:rPr lang="fr-FR" sz="2600" dirty="0"/>
              <a:t>Pique-nique fourni par les familles hôtesses.</a:t>
            </a:r>
          </a:p>
          <a:p>
            <a:pPr marL="0" indent="0">
              <a:buNone/>
            </a:pPr>
            <a:endParaRPr lang="fr-FR" sz="2600" dirty="0"/>
          </a:p>
          <a:p>
            <a:pPr>
              <a:buFont typeface="Wingdings" charset="2"/>
              <a:buChar char="Ø"/>
            </a:pPr>
            <a:r>
              <a:rPr lang="fr-FR" sz="2600" dirty="0"/>
              <a:t>Après-midi : visite du musée National du Cinéma situé dans le Mole </a:t>
            </a:r>
            <a:r>
              <a:rPr lang="fr-FR" sz="2600" dirty="0" err="1"/>
              <a:t>Antonelliana</a:t>
            </a:r>
            <a:r>
              <a:rPr lang="fr-FR" sz="2600" dirty="0"/>
              <a:t> (symbole de Turin). </a:t>
            </a:r>
          </a:p>
          <a:p>
            <a:pPr>
              <a:buFont typeface="Wingdings" charset="2"/>
              <a:buChar char="Ø"/>
            </a:pPr>
            <a:r>
              <a:rPr lang="fr-FR" sz="2600" dirty="0"/>
              <a:t>Accès avec l’ascenseur au balcon du Mole qui domine la ville du haut de ses 167 mètres. Panorama sur la ville. </a:t>
            </a:r>
            <a:endParaRPr lang="fr-FR" dirty="0"/>
          </a:p>
        </p:txBody>
      </p:sp>
      <p:pic>
        <p:nvPicPr>
          <p:cNvPr id="8" name="Image 7" descr="Une image contenant plein air, bâtiment, ciel, arbre&#10;&#10;Le contenu généré par l’IA peut être incorrect.">
            <a:extLst>
              <a:ext uri="{FF2B5EF4-FFF2-40B4-BE49-F238E27FC236}">
                <a16:creationId xmlns:a16="http://schemas.microsoft.com/office/drawing/2014/main" xmlns="" id="{928EBDB2-EFE8-9513-ABC2-1494859936B7}"/>
              </a:ext>
            </a:extLst>
          </p:cNvPr>
          <p:cNvPicPr>
            <a:picLocks noChangeAspect="1"/>
          </p:cNvPicPr>
          <p:nvPr/>
        </p:nvPicPr>
        <p:blipFill>
          <a:blip r:embed="rId2"/>
          <a:stretch>
            <a:fillRect/>
          </a:stretch>
        </p:blipFill>
        <p:spPr>
          <a:xfrm>
            <a:off x="6421821" y="370308"/>
            <a:ext cx="2567658" cy="1908626"/>
          </a:xfrm>
          <a:prstGeom prst="rect">
            <a:avLst/>
          </a:prstGeom>
        </p:spPr>
      </p:pic>
      <p:pic>
        <p:nvPicPr>
          <p:cNvPr id="10" name="Image 9" descr="Une image contenant bâtiment, intérieur&#10;&#10;Le contenu généré par l’IA peut être incorrect.">
            <a:extLst>
              <a:ext uri="{FF2B5EF4-FFF2-40B4-BE49-F238E27FC236}">
                <a16:creationId xmlns:a16="http://schemas.microsoft.com/office/drawing/2014/main" xmlns="" id="{B0C96C7E-0B16-EE14-6175-CD748A03C24C}"/>
              </a:ext>
            </a:extLst>
          </p:cNvPr>
          <p:cNvPicPr>
            <a:picLocks noChangeAspect="1"/>
          </p:cNvPicPr>
          <p:nvPr/>
        </p:nvPicPr>
        <p:blipFill>
          <a:blip r:embed="rId3"/>
          <a:stretch>
            <a:fillRect/>
          </a:stretch>
        </p:blipFill>
        <p:spPr>
          <a:xfrm>
            <a:off x="3436885" y="4929922"/>
            <a:ext cx="2532992" cy="1810693"/>
          </a:xfrm>
          <a:prstGeom prst="rect">
            <a:avLst/>
          </a:prstGeom>
        </p:spPr>
      </p:pic>
    </p:spTree>
    <p:extLst>
      <p:ext uri="{BB962C8B-B14F-4D97-AF65-F5344CB8AC3E}">
        <p14:creationId xmlns:p14="http://schemas.microsoft.com/office/powerpoint/2010/main" val="33998371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b="1" dirty="0">
                <a:solidFill>
                  <a:srgbClr val="0070C0"/>
                </a:solidFill>
              </a:rPr>
              <a:t>Jour 5</a:t>
            </a:r>
          </a:p>
        </p:txBody>
      </p:sp>
      <p:sp>
        <p:nvSpPr>
          <p:cNvPr id="3" name="Espace réservé du contenu 2"/>
          <p:cNvSpPr>
            <a:spLocks noGrp="1"/>
          </p:cNvSpPr>
          <p:nvPr>
            <p:ph idx="1"/>
          </p:nvPr>
        </p:nvSpPr>
        <p:spPr>
          <a:xfrm>
            <a:off x="457200" y="1975945"/>
            <a:ext cx="8229600" cy="4525963"/>
          </a:xfrm>
        </p:spPr>
        <p:txBody>
          <a:bodyPr>
            <a:normAutofit/>
          </a:bodyPr>
          <a:lstStyle/>
          <a:p>
            <a:pPr>
              <a:buFont typeface="Wingdings" charset="2"/>
              <a:buChar char="Ø"/>
            </a:pPr>
            <a:r>
              <a:rPr lang="fr-FR" dirty="0"/>
              <a:t>Matinée : visite libre du </a:t>
            </a:r>
            <a:r>
              <a:rPr lang="fr-FR" dirty="0" err="1"/>
              <a:t>Palazzo</a:t>
            </a:r>
            <a:r>
              <a:rPr lang="fr-FR" dirty="0"/>
              <a:t> </a:t>
            </a:r>
            <a:r>
              <a:rPr lang="fr-FR" dirty="0" err="1"/>
              <a:t>Reale</a:t>
            </a:r>
            <a:r>
              <a:rPr lang="fr-FR" dirty="0"/>
              <a:t>.</a:t>
            </a:r>
          </a:p>
          <a:p>
            <a:pPr>
              <a:buFont typeface="Wingdings" charset="2"/>
              <a:buChar char="Ø"/>
            </a:pPr>
            <a:r>
              <a:rPr lang="fr-FR" dirty="0"/>
              <a:t>Pique-nique fourni par les familles hôtesses.</a:t>
            </a:r>
          </a:p>
          <a:p>
            <a:pPr>
              <a:buFont typeface="Wingdings" charset="2"/>
              <a:buChar char="Ø"/>
            </a:pPr>
            <a:r>
              <a:rPr lang="fr-FR" dirty="0"/>
              <a:t>Après-midi : visite du centre historique et temps libre.</a:t>
            </a:r>
          </a:p>
          <a:p>
            <a:pPr>
              <a:buFont typeface="Wingdings" charset="2"/>
              <a:buChar char="Ø"/>
            </a:pPr>
            <a:r>
              <a:rPr lang="fr-FR" dirty="0"/>
              <a:t>Diner à la pizzeria</a:t>
            </a:r>
          </a:p>
          <a:p>
            <a:pPr>
              <a:buFont typeface="Wingdings" charset="2"/>
              <a:buChar char="Ø"/>
            </a:pPr>
            <a:r>
              <a:rPr lang="fr-FR" dirty="0"/>
              <a:t>Départ à 21h00 pour la France. </a:t>
            </a:r>
          </a:p>
          <a:p>
            <a:pPr>
              <a:buFont typeface="Wingdings" charset="2"/>
              <a:buChar char="Ø"/>
            </a:pPr>
            <a:r>
              <a:rPr lang="fr-FR" dirty="0"/>
              <a:t>Nuit dans le bus</a:t>
            </a:r>
          </a:p>
        </p:txBody>
      </p:sp>
      <p:pic>
        <p:nvPicPr>
          <p:cNvPr id="10" name="Image 9" descr="Une image contenant plein air, ciel, fontaine, bâtiment&#10;&#10;Le contenu généré par l’IA peut être incorrect.">
            <a:extLst>
              <a:ext uri="{FF2B5EF4-FFF2-40B4-BE49-F238E27FC236}">
                <a16:creationId xmlns:a16="http://schemas.microsoft.com/office/drawing/2014/main" xmlns="" id="{E7EE70F0-BF4E-32A3-71C6-DF1B456D30C6}"/>
              </a:ext>
            </a:extLst>
          </p:cNvPr>
          <p:cNvPicPr>
            <a:picLocks noChangeAspect="1"/>
          </p:cNvPicPr>
          <p:nvPr/>
        </p:nvPicPr>
        <p:blipFill>
          <a:blip r:embed="rId2"/>
          <a:stretch>
            <a:fillRect/>
          </a:stretch>
        </p:blipFill>
        <p:spPr>
          <a:xfrm>
            <a:off x="5784631" y="97221"/>
            <a:ext cx="2818086" cy="1878724"/>
          </a:xfrm>
          <a:prstGeom prst="rect">
            <a:avLst/>
          </a:prstGeom>
        </p:spPr>
      </p:pic>
    </p:spTree>
    <p:extLst>
      <p:ext uri="{BB962C8B-B14F-4D97-AF65-F5344CB8AC3E}">
        <p14:creationId xmlns:p14="http://schemas.microsoft.com/office/powerpoint/2010/main" val="274719081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b="1" dirty="0">
                <a:solidFill>
                  <a:schemeClr val="accent2"/>
                </a:solidFill>
              </a:rPr>
              <a:t>Quelques conseils</a:t>
            </a:r>
          </a:p>
        </p:txBody>
      </p:sp>
      <p:sp>
        <p:nvSpPr>
          <p:cNvPr id="3" name="Espace réservé du contenu 2"/>
          <p:cNvSpPr>
            <a:spLocks noGrp="1"/>
          </p:cNvSpPr>
          <p:nvPr>
            <p:ph idx="1"/>
          </p:nvPr>
        </p:nvSpPr>
        <p:spPr>
          <a:xfrm>
            <a:off x="457200" y="1240750"/>
            <a:ext cx="8229600" cy="5097546"/>
          </a:xfrm>
        </p:spPr>
        <p:txBody>
          <a:bodyPr>
            <a:normAutofit fontScale="92500" lnSpcReduction="20000"/>
          </a:bodyPr>
          <a:lstStyle/>
          <a:p>
            <a:pPr>
              <a:buFont typeface="Wingdings" charset="2"/>
              <a:buChar char="v"/>
            </a:pPr>
            <a:r>
              <a:rPr lang="fr-FR" sz="2800" dirty="0"/>
              <a:t>Prévoir :</a:t>
            </a:r>
          </a:p>
          <a:p>
            <a:pPr>
              <a:buFontTx/>
              <a:buChar char="-"/>
            </a:pPr>
            <a:r>
              <a:rPr lang="fr-FR" sz="2000" dirty="0"/>
              <a:t>Une tenue par jour</a:t>
            </a:r>
          </a:p>
          <a:p>
            <a:pPr>
              <a:buFontTx/>
              <a:buChar char="-"/>
            </a:pPr>
            <a:r>
              <a:rPr lang="fr-FR" sz="2000" dirty="0"/>
              <a:t>Affaires de toilette (draps et serviettes fournies)</a:t>
            </a:r>
            <a:endParaRPr lang="fr-FR" sz="2800" dirty="0"/>
          </a:p>
          <a:p>
            <a:pPr>
              <a:buFontTx/>
              <a:buChar char="-"/>
            </a:pPr>
            <a:r>
              <a:rPr lang="fr-FR" sz="2000" dirty="0"/>
              <a:t>Vêtements chauds et de pluie</a:t>
            </a:r>
          </a:p>
          <a:p>
            <a:pPr>
              <a:buFontTx/>
              <a:buChar char="-"/>
            </a:pPr>
            <a:r>
              <a:rPr lang="fr-FR" sz="2000" dirty="0"/>
              <a:t>Pansements en cas d’ampoule</a:t>
            </a:r>
          </a:p>
          <a:p>
            <a:pPr>
              <a:buFontTx/>
              <a:buChar char="-"/>
            </a:pPr>
            <a:r>
              <a:rPr lang="fr-FR" sz="2000" dirty="0"/>
              <a:t>Médicaments pour le mal des transports</a:t>
            </a:r>
          </a:p>
          <a:p>
            <a:pPr>
              <a:buFontTx/>
              <a:buChar char="-"/>
            </a:pPr>
            <a:r>
              <a:rPr lang="fr-FR" sz="2000" dirty="0"/>
              <a:t>Chaussures confortables pour marcher (prévoir 2 paires)</a:t>
            </a:r>
          </a:p>
          <a:p>
            <a:pPr>
              <a:buFontTx/>
              <a:buChar char="-"/>
            </a:pPr>
            <a:r>
              <a:rPr lang="fr-FR" sz="2000" dirty="0"/>
              <a:t>Argent de poche : 50 euros maximum</a:t>
            </a:r>
          </a:p>
          <a:p>
            <a:pPr>
              <a:buFontTx/>
              <a:buChar char="-"/>
            </a:pPr>
            <a:endParaRPr lang="fr-FR" sz="2000" dirty="0"/>
          </a:p>
          <a:p>
            <a:pPr marL="0" indent="0">
              <a:buNone/>
            </a:pPr>
            <a:r>
              <a:rPr lang="fr-FR" sz="2000" dirty="0"/>
              <a:t>                Les élèves sont </a:t>
            </a:r>
            <a:r>
              <a:rPr lang="fr-FR" sz="2000" u="sng" dirty="0"/>
              <a:t>responsables</a:t>
            </a:r>
            <a:r>
              <a:rPr lang="fr-FR" sz="2000" dirty="0"/>
              <a:t> de leurs affaires,</a:t>
            </a:r>
          </a:p>
          <a:p>
            <a:pPr marL="0" indent="0">
              <a:buNone/>
            </a:pPr>
            <a:r>
              <a:rPr lang="fr-FR" sz="2000" dirty="0"/>
              <a:t>		évitez les objets de valeurs</a:t>
            </a:r>
          </a:p>
          <a:p>
            <a:pPr marL="0" indent="0">
              <a:buNone/>
            </a:pPr>
            <a:endParaRPr lang="fr-FR" sz="2000" dirty="0"/>
          </a:p>
          <a:p>
            <a:pPr>
              <a:buFontTx/>
              <a:buChar char="-"/>
            </a:pPr>
            <a:endParaRPr lang="fr-FR" sz="2000" dirty="0"/>
          </a:p>
          <a:p>
            <a:pPr marL="457200" lvl="1" indent="0" algn="ctr">
              <a:buNone/>
            </a:pPr>
            <a:r>
              <a:rPr lang="fr-FR" sz="1600" dirty="0"/>
              <a:t>	 </a:t>
            </a:r>
            <a:r>
              <a:rPr lang="fr-FR" sz="2000" dirty="0"/>
              <a:t>Si votre enfant suit un traitement médical, pensez à fournir  		l’ordonnance ainsi que les médicaments pour la durée du séjour. Votre enfant doit être autonome dans la prise de son traitement. </a:t>
            </a:r>
          </a:p>
          <a:p>
            <a:pPr>
              <a:buFontTx/>
              <a:buChar char="-"/>
            </a:pPr>
            <a:endParaRPr lang="fr-FR" dirty="0"/>
          </a:p>
          <a:p>
            <a:pPr>
              <a:buFontTx/>
              <a:buChar char="-"/>
            </a:pPr>
            <a:endParaRPr lang="fr-FR" dirty="0"/>
          </a:p>
        </p:txBody>
      </p:sp>
      <p:pic>
        <p:nvPicPr>
          <p:cNvPr id="4" name="Image 3" descr="attention.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57200" y="3750337"/>
            <a:ext cx="929624" cy="929624"/>
          </a:xfrm>
          <a:prstGeom prst="rect">
            <a:avLst/>
          </a:prstGeom>
        </p:spPr>
      </p:pic>
      <p:pic>
        <p:nvPicPr>
          <p:cNvPr id="6" name="Image 5" descr="argent.jpg"/>
          <p:cNvPicPr>
            <a:picLocks noChangeAspect="1"/>
          </p:cNvPicPr>
          <p:nvPr/>
        </p:nvPicPr>
        <p:blipFill rotWithShape="1">
          <a:blip r:embed="rId3">
            <a:extLst>
              <a:ext uri="{28A0092B-C50C-407E-A947-70E740481C1C}">
                <a14:useLocalDpi xmlns:a14="http://schemas.microsoft.com/office/drawing/2010/main" val="0"/>
              </a:ext>
            </a:extLst>
          </a:blip>
          <a:srcRect t="9780" r="31215" b="12715"/>
          <a:stretch/>
        </p:blipFill>
        <p:spPr>
          <a:xfrm>
            <a:off x="6526924" y="1417638"/>
            <a:ext cx="2159876" cy="1781579"/>
          </a:xfrm>
          <a:prstGeom prst="rect">
            <a:avLst/>
          </a:prstGeom>
        </p:spPr>
      </p:pic>
      <p:pic>
        <p:nvPicPr>
          <p:cNvPr id="7" name="Image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57200" y="5018647"/>
            <a:ext cx="857936" cy="857936"/>
          </a:xfrm>
          <a:prstGeom prst="rect">
            <a:avLst/>
          </a:prstGeom>
        </p:spPr>
      </p:pic>
    </p:spTree>
    <p:extLst>
      <p:ext uri="{BB962C8B-B14F-4D97-AF65-F5344CB8AC3E}">
        <p14:creationId xmlns:p14="http://schemas.microsoft.com/office/powerpoint/2010/main" val="313647488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b="1" dirty="0">
                <a:solidFill>
                  <a:srgbClr val="FF0000"/>
                </a:solidFill>
              </a:rPr>
              <a:t>Les règles à suivre</a:t>
            </a:r>
          </a:p>
        </p:txBody>
      </p:sp>
      <p:sp>
        <p:nvSpPr>
          <p:cNvPr id="3" name="Espace réservé du contenu 2"/>
          <p:cNvSpPr>
            <a:spLocks noGrp="1"/>
          </p:cNvSpPr>
          <p:nvPr>
            <p:ph idx="1"/>
          </p:nvPr>
        </p:nvSpPr>
        <p:spPr>
          <a:xfrm>
            <a:off x="457200" y="1600200"/>
            <a:ext cx="8229600" cy="4862445"/>
          </a:xfrm>
        </p:spPr>
        <p:txBody>
          <a:bodyPr>
            <a:normAutofit fontScale="55000" lnSpcReduction="20000"/>
          </a:bodyPr>
          <a:lstStyle/>
          <a:p>
            <a:pPr>
              <a:lnSpc>
                <a:spcPct val="130000"/>
              </a:lnSpc>
            </a:pPr>
            <a:r>
              <a:rPr lang="fr-FR" dirty="0"/>
              <a:t>Chaque participant s’engage à avoir un </a:t>
            </a:r>
            <a:r>
              <a:rPr lang="fr-FR" u="sng" dirty="0"/>
              <a:t>comportement respectueux </a:t>
            </a:r>
            <a:r>
              <a:rPr lang="fr-FR" dirty="0"/>
              <a:t>et à suivre scrupuleusement les consignes données par les accompagnateurs, notamment en matière </a:t>
            </a:r>
            <a:r>
              <a:rPr lang="fr-FR" u="sng" dirty="0"/>
              <a:t>d’horaires</a:t>
            </a:r>
            <a:r>
              <a:rPr lang="fr-FR" dirty="0"/>
              <a:t> et de </a:t>
            </a:r>
            <a:r>
              <a:rPr lang="fr-FR" u="sng" dirty="0"/>
              <a:t>sécurité</a:t>
            </a:r>
            <a:r>
              <a:rPr lang="fr-FR" dirty="0"/>
              <a:t>. </a:t>
            </a:r>
          </a:p>
          <a:p>
            <a:pPr>
              <a:lnSpc>
                <a:spcPct val="130000"/>
              </a:lnSpc>
            </a:pPr>
            <a:r>
              <a:rPr lang="fr-FR" dirty="0"/>
              <a:t>Les téléphones portables doivent être en mode avion lors des visites (photos possibles). </a:t>
            </a:r>
          </a:p>
          <a:p>
            <a:pPr>
              <a:lnSpc>
                <a:spcPct val="120000"/>
              </a:lnSpc>
              <a:buFont typeface="Arial" charset="0"/>
              <a:buNone/>
            </a:pPr>
            <a:endParaRPr lang="fr-FR" dirty="0"/>
          </a:p>
          <a:p>
            <a:pPr>
              <a:lnSpc>
                <a:spcPct val="120000"/>
              </a:lnSpc>
            </a:pPr>
            <a:r>
              <a:rPr lang="fr-FR" b="1" dirty="0"/>
              <a:t>LE RÈGLEMENT INTÉRIEUR du collège S</a:t>
            </a:r>
            <a:r>
              <a:rPr lang="ja-JP" altLang="fr-FR" b="1" dirty="0"/>
              <a:t>’</a:t>
            </a:r>
            <a:r>
              <a:rPr lang="fr-FR" b="1" dirty="0"/>
              <a:t>APPLIQUE À CE VOYAGE</a:t>
            </a:r>
            <a:r>
              <a:rPr lang="fr-FR" b="1" dirty="0">
                <a:solidFill>
                  <a:srgbClr val="FF0000"/>
                </a:solidFill>
              </a:rPr>
              <a:t>.</a:t>
            </a:r>
          </a:p>
          <a:p>
            <a:pPr marL="0" indent="0">
              <a:lnSpc>
                <a:spcPct val="120000"/>
              </a:lnSpc>
              <a:buNone/>
            </a:pPr>
            <a:r>
              <a:rPr lang="fr-FR" dirty="0"/>
              <a:t> --&gt; Si le comportement de votre enfant est un obstacle au bon déroulement du séjour, les professeurs et/ou le chef d’établissement mettront en place un rapatriement disciplinaire, sans délai et à votre charge.</a:t>
            </a:r>
            <a:endParaRPr lang="fr-FR" b="1" dirty="0">
              <a:solidFill>
                <a:srgbClr val="FF0000"/>
              </a:solidFill>
            </a:endParaRPr>
          </a:p>
          <a:p>
            <a:pPr>
              <a:lnSpc>
                <a:spcPct val="120000"/>
              </a:lnSpc>
              <a:buFont typeface="Arial" charset="0"/>
              <a:buNone/>
            </a:pPr>
            <a:endParaRPr lang="fr-FR" dirty="0">
              <a:solidFill>
                <a:srgbClr val="FF0000"/>
              </a:solidFill>
            </a:endParaRPr>
          </a:p>
          <a:p>
            <a:pPr>
              <a:lnSpc>
                <a:spcPct val="120000"/>
              </a:lnSpc>
            </a:pPr>
            <a:r>
              <a:rPr lang="fr-FR" dirty="0"/>
              <a:t>Nous ne partons pas en vacances mais en voyage pédagogique.</a:t>
            </a:r>
          </a:p>
          <a:p>
            <a:pPr>
              <a:lnSpc>
                <a:spcPct val="120000"/>
              </a:lnSpc>
            </a:pPr>
            <a:r>
              <a:rPr lang="fr-FR" dirty="0"/>
              <a:t> Notre but est de </a:t>
            </a:r>
            <a:r>
              <a:rPr lang="fr-FR" u="sng" dirty="0"/>
              <a:t>découvrir</a:t>
            </a:r>
            <a:r>
              <a:rPr lang="fr-FR" dirty="0"/>
              <a:t> et d</a:t>
            </a:r>
            <a:r>
              <a:rPr lang="ja-JP" altLang="fr-FR" dirty="0"/>
              <a:t>’</a:t>
            </a:r>
            <a:r>
              <a:rPr lang="fr-FR" u="sng" dirty="0"/>
              <a:t>apprendre</a:t>
            </a:r>
            <a:r>
              <a:rPr lang="fr-FR" dirty="0"/>
              <a:t>. </a:t>
            </a:r>
          </a:p>
          <a:p>
            <a:pPr>
              <a:lnSpc>
                <a:spcPct val="120000"/>
              </a:lnSpc>
            </a:pPr>
            <a:r>
              <a:rPr lang="fr-FR" u="sng" dirty="0"/>
              <a:t>Des tâches seront à effectuer dans le carnet de voyage</a:t>
            </a:r>
            <a:r>
              <a:rPr lang="fr-FR" dirty="0"/>
              <a:t> qui sera noté.</a:t>
            </a:r>
          </a:p>
          <a:p>
            <a:pPr>
              <a:lnSpc>
                <a:spcPct val="120000"/>
              </a:lnSpc>
            </a:pPr>
            <a:r>
              <a:rPr lang="fr-FR" dirty="0"/>
              <a:t>Il faut donc être attentif lors des visites.</a:t>
            </a:r>
          </a:p>
          <a:p>
            <a:pPr>
              <a:buFontTx/>
              <a:buChar char="-"/>
            </a:pPr>
            <a:endParaRPr lang="fr-FR" u="sng" dirty="0"/>
          </a:p>
        </p:txBody>
      </p:sp>
    </p:spTree>
    <p:extLst>
      <p:ext uri="{BB962C8B-B14F-4D97-AF65-F5344CB8AC3E}">
        <p14:creationId xmlns:p14="http://schemas.microsoft.com/office/powerpoint/2010/main" val="27890767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168898"/>
            <a:ext cx="8229600" cy="908313"/>
          </a:xfrm>
        </p:spPr>
        <p:txBody>
          <a:bodyPr/>
          <a:lstStyle/>
          <a:p>
            <a:r>
              <a:rPr lang="fr-FR" dirty="0">
                <a:solidFill>
                  <a:schemeClr val="accent5">
                    <a:lumMod val="75000"/>
                  </a:schemeClr>
                </a:solidFill>
              </a:rPr>
              <a:t>Avoir des nouvelles...</a:t>
            </a:r>
          </a:p>
        </p:txBody>
      </p:sp>
      <p:sp>
        <p:nvSpPr>
          <p:cNvPr id="3" name="Espace réservé du contenu 2"/>
          <p:cNvSpPr>
            <a:spLocks noGrp="1"/>
          </p:cNvSpPr>
          <p:nvPr>
            <p:ph idx="1"/>
          </p:nvPr>
        </p:nvSpPr>
        <p:spPr>
          <a:xfrm>
            <a:off x="457200" y="1271467"/>
            <a:ext cx="8229600" cy="5422791"/>
          </a:xfrm>
        </p:spPr>
        <p:txBody>
          <a:bodyPr>
            <a:normAutofit/>
          </a:bodyPr>
          <a:lstStyle/>
          <a:p>
            <a:r>
              <a:rPr lang="fr-FR" sz="2000" dirty="0"/>
              <a:t>Des nouvelles seront données régulièrement au chef d’établissement</a:t>
            </a:r>
          </a:p>
          <a:p>
            <a:pPr marL="0" indent="0">
              <a:buNone/>
            </a:pPr>
            <a:endParaRPr lang="fr-FR" sz="2000" dirty="0"/>
          </a:p>
          <a:p>
            <a:r>
              <a:rPr lang="fr-FR" sz="2000" dirty="0"/>
              <a:t>Des informations quotidiennes seront mises en ligne sur un </a:t>
            </a:r>
            <a:r>
              <a:rPr lang="fr-FR" sz="2000" dirty="0" err="1"/>
              <a:t>digipad</a:t>
            </a:r>
            <a:r>
              <a:rPr lang="fr-FR" sz="2000" dirty="0"/>
              <a:t>. Le lien et le mot de passe vous seront communiqués avant le départ. </a:t>
            </a:r>
            <a:endParaRPr lang="fr-FR" sz="2000" b="1" dirty="0"/>
          </a:p>
          <a:p>
            <a:pPr algn="ctr"/>
            <a:endParaRPr lang="fr-FR" sz="2000" b="1" dirty="0"/>
          </a:p>
          <a:p>
            <a:pPr algn="ctr"/>
            <a:endParaRPr lang="fr-FR" sz="2000" b="1" dirty="0"/>
          </a:p>
          <a:p>
            <a:r>
              <a:rPr lang="fr-FR" sz="2000" b="1" dirty="0"/>
              <a:t>Si votre enfant a un téléphone: </a:t>
            </a:r>
          </a:p>
          <a:p>
            <a:pPr marL="0" indent="0">
              <a:buNone/>
            </a:pPr>
            <a:r>
              <a:rPr lang="fr-FR" sz="2000" dirty="0"/>
              <a:t>- </a:t>
            </a:r>
            <a:r>
              <a:rPr lang="fr-FR" sz="2000"/>
              <a:t>Soyez attentifs </a:t>
            </a:r>
            <a:r>
              <a:rPr lang="fr-FR" sz="2000" dirty="0"/>
              <a:t>aux frais depuis l’étranger selon votre opérateur. </a:t>
            </a:r>
          </a:p>
          <a:p>
            <a:pPr marL="0" indent="0">
              <a:buNone/>
            </a:pPr>
            <a:r>
              <a:rPr lang="fr-FR" sz="2000" dirty="0"/>
              <a:t>- Appelez aux heures « creuses » (entre 18h et 19h) voire préférez un sms. </a:t>
            </a:r>
          </a:p>
          <a:p>
            <a:pPr>
              <a:buFontTx/>
              <a:buChar char="-"/>
            </a:pPr>
            <a:endParaRPr lang="fr-FR" sz="2000" dirty="0"/>
          </a:p>
          <a:p>
            <a:pPr marL="0" indent="0">
              <a:buNone/>
            </a:pPr>
            <a:r>
              <a:rPr lang="fr-FR" sz="2000" b="1" dirty="0"/>
              <a:t> </a:t>
            </a:r>
          </a:p>
          <a:p>
            <a:pPr marL="0" indent="0" algn="r">
              <a:buNone/>
            </a:pPr>
            <a:endParaRPr lang="fr-FR" sz="2000" b="1" dirty="0"/>
          </a:p>
          <a:p>
            <a:pPr algn="r"/>
            <a:endParaRPr lang="fr-FR" sz="2000" b="1" dirty="0"/>
          </a:p>
          <a:p>
            <a:pPr algn="r"/>
            <a:endParaRPr lang="fr-FR" sz="2000" b="1" dirty="0"/>
          </a:p>
          <a:p>
            <a:endParaRPr lang="fr-FR" sz="2000" b="1" dirty="0"/>
          </a:p>
          <a:p>
            <a:pPr algn="ctr"/>
            <a:endParaRPr lang="fr-FR" sz="2000" b="1" dirty="0"/>
          </a:p>
        </p:txBody>
      </p:sp>
    </p:spTree>
    <p:extLst>
      <p:ext uri="{BB962C8B-B14F-4D97-AF65-F5344CB8AC3E}">
        <p14:creationId xmlns:p14="http://schemas.microsoft.com/office/powerpoint/2010/main" val="146636837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b="1" dirty="0">
                <a:solidFill>
                  <a:srgbClr val="31859C"/>
                </a:solidFill>
              </a:rPr>
              <a:t>Le retour</a:t>
            </a:r>
          </a:p>
        </p:txBody>
      </p:sp>
      <p:sp>
        <p:nvSpPr>
          <p:cNvPr id="3" name="Espace réservé du contenu 2"/>
          <p:cNvSpPr>
            <a:spLocks noGrp="1"/>
          </p:cNvSpPr>
          <p:nvPr>
            <p:ph idx="1"/>
          </p:nvPr>
        </p:nvSpPr>
        <p:spPr>
          <a:xfrm>
            <a:off x="457200" y="1176828"/>
            <a:ext cx="8229600" cy="4525963"/>
          </a:xfrm>
        </p:spPr>
        <p:txBody>
          <a:bodyPr>
            <a:normAutofit/>
          </a:bodyPr>
          <a:lstStyle/>
          <a:p>
            <a:endParaRPr lang="fr-FR" sz="2800" dirty="0"/>
          </a:p>
          <a:p>
            <a:endParaRPr lang="fr-FR" sz="2800" dirty="0"/>
          </a:p>
          <a:p>
            <a:r>
              <a:rPr lang="fr-FR" sz="2800" dirty="0"/>
              <a:t>Arrivée Fronton prévue </a:t>
            </a:r>
            <a:r>
              <a:rPr lang="fr-FR" sz="2800"/>
              <a:t>samedi </a:t>
            </a:r>
            <a:r>
              <a:rPr lang="fr-FR" sz="2800" smtClean="0"/>
              <a:t>18 </a:t>
            </a:r>
            <a:r>
              <a:rPr lang="fr-FR" sz="2800" dirty="0"/>
              <a:t>avril vers 10h</a:t>
            </a:r>
          </a:p>
          <a:p>
            <a:r>
              <a:rPr lang="fr-FR" sz="2800" dirty="0"/>
              <a:t>Le petit-déjeuner sera pris dans une cafeteria. </a:t>
            </a:r>
          </a:p>
          <a:p>
            <a:endParaRPr lang="fr-FR" sz="2800" dirty="0"/>
          </a:p>
          <a:p>
            <a:pPr marL="0" indent="0">
              <a:buNone/>
            </a:pPr>
            <a:endParaRPr lang="fr-FR" sz="2800" dirty="0"/>
          </a:p>
        </p:txBody>
      </p:sp>
      <p:pic>
        <p:nvPicPr>
          <p:cNvPr id="4" name="Image 3" descr="finish.jpe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988272" y="20343"/>
            <a:ext cx="2857500" cy="2312969"/>
          </a:xfrm>
          <a:prstGeom prst="rect">
            <a:avLst/>
          </a:prstGeom>
        </p:spPr>
      </p:pic>
      <p:pic>
        <p:nvPicPr>
          <p:cNvPr id="7" name="Image 6" descr="Une image contenant plein air, ciel, nuage, montagne&#10;&#10;Le contenu généré par l’IA peut être incorrect.">
            <a:extLst>
              <a:ext uri="{FF2B5EF4-FFF2-40B4-BE49-F238E27FC236}">
                <a16:creationId xmlns:a16="http://schemas.microsoft.com/office/drawing/2014/main" xmlns="" id="{AFEC18B8-2D83-D9F8-5D13-A5938EA22A22}"/>
              </a:ext>
            </a:extLst>
          </p:cNvPr>
          <p:cNvPicPr>
            <a:picLocks noChangeAspect="1"/>
          </p:cNvPicPr>
          <p:nvPr/>
        </p:nvPicPr>
        <p:blipFill>
          <a:blip r:embed="rId3"/>
          <a:stretch>
            <a:fillRect/>
          </a:stretch>
        </p:blipFill>
        <p:spPr>
          <a:xfrm>
            <a:off x="2165131" y="3347134"/>
            <a:ext cx="4309241" cy="3213327"/>
          </a:xfrm>
          <a:prstGeom prst="rect">
            <a:avLst/>
          </a:prstGeom>
        </p:spPr>
      </p:pic>
    </p:spTree>
    <p:extLst>
      <p:ext uri="{BB962C8B-B14F-4D97-AF65-F5344CB8AC3E}">
        <p14:creationId xmlns:p14="http://schemas.microsoft.com/office/powerpoint/2010/main" val="102163944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b="1" dirty="0">
                <a:solidFill>
                  <a:schemeClr val="tx2">
                    <a:lumMod val="75000"/>
                  </a:schemeClr>
                </a:solidFill>
              </a:rPr>
              <a:t>L’équipe d’encadrement</a:t>
            </a:r>
          </a:p>
        </p:txBody>
      </p:sp>
      <p:sp>
        <p:nvSpPr>
          <p:cNvPr id="3" name="Espace réservé du contenu 2"/>
          <p:cNvSpPr>
            <a:spLocks noGrp="1"/>
          </p:cNvSpPr>
          <p:nvPr>
            <p:ph idx="1"/>
          </p:nvPr>
        </p:nvSpPr>
        <p:spPr>
          <a:xfrm>
            <a:off x="457200" y="1505607"/>
            <a:ext cx="8229600" cy="4525963"/>
          </a:xfrm>
        </p:spPr>
        <p:txBody>
          <a:bodyPr>
            <a:normAutofit/>
          </a:bodyPr>
          <a:lstStyle/>
          <a:p>
            <a:pPr>
              <a:lnSpc>
                <a:spcPct val="120000"/>
              </a:lnSpc>
            </a:pPr>
            <a:r>
              <a:rPr lang="fr-FR" sz="2000" b="1" dirty="0"/>
              <a:t>49 élèves </a:t>
            </a:r>
            <a:r>
              <a:rPr lang="fr-FR" sz="2000" dirty="0"/>
              <a:t>: 28 élèves de  4</a:t>
            </a:r>
            <a:r>
              <a:rPr lang="fr-FR" sz="2000" baseline="30000" dirty="0"/>
              <a:t>ème</a:t>
            </a:r>
            <a:r>
              <a:rPr lang="fr-FR" sz="2000" dirty="0"/>
              <a:t> et 21 élèves de 3</a:t>
            </a:r>
            <a:r>
              <a:rPr lang="fr-FR" sz="2000" baseline="30000" dirty="0"/>
              <a:t>ème</a:t>
            </a:r>
            <a:r>
              <a:rPr lang="fr-FR" sz="2000" dirty="0"/>
              <a:t> dont 11 élèves du collège Villemur</a:t>
            </a:r>
          </a:p>
          <a:p>
            <a:pPr>
              <a:lnSpc>
                <a:spcPct val="120000"/>
              </a:lnSpc>
            </a:pPr>
            <a:endParaRPr lang="fr-FR" sz="2000" baseline="30000" dirty="0"/>
          </a:p>
          <a:p>
            <a:pPr>
              <a:lnSpc>
                <a:spcPct val="120000"/>
              </a:lnSpc>
            </a:pPr>
            <a:r>
              <a:rPr lang="fr-FR" sz="2000" b="1" dirty="0"/>
              <a:t>4 professeurs </a:t>
            </a:r>
            <a:r>
              <a:rPr lang="fr-FR" sz="2000" dirty="0"/>
              <a:t>accompagnateurs</a:t>
            </a:r>
          </a:p>
          <a:p>
            <a:pPr marL="0" indent="0" algn="ctr">
              <a:lnSpc>
                <a:spcPct val="120000"/>
              </a:lnSpc>
              <a:buNone/>
            </a:pPr>
            <a:r>
              <a:rPr lang="fr-FR" sz="2000" dirty="0"/>
              <a:t>Mme Da Costa Ferreira : professeure de français</a:t>
            </a:r>
          </a:p>
          <a:p>
            <a:pPr marL="0" indent="0" algn="ctr">
              <a:lnSpc>
                <a:spcPct val="120000"/>
              </a:lnSpc>
              <a:buNone/>
            </a:pPr>
            <a:r>
              <a:rPr lang="fr-FR" sz="2000" dirty="0"/>
              <a:t>M. </a:t>
            </a:r>
            <a:r>
              <a:rPr lang="fr-FR" sz="2000" dirty="0" err="1"/>
              <a:t>Gasc</a:t>
            </a:r>
            <a:r>
              <a:rPr lang="fr-FR" sz="2000" dirty="0"/>
              <a:t> : professeur de Physique-Chimie</a:t>
            </a:r>
          </a:p>
          <a:p>
            <a:pPr marL="0" indent="0" algn="ctr">
              <a:lnSpc>
                <a:spcPct val="120000"/>
              </a:lnSpc>
              <a:buNone/>
            </a:pPr>
            <a:r>
              <a:rPr lang="fr-FR" sz="2000" dirty="0"/>
              <a:t>M. </a:t>
            </a:r>
            <a:r>
              <a:rPr lang="fr-FR" sz="2000" dirty="0" err="1"/>
              <a:t>Attiba</a:t>
            </a:r>
            <a:r>
              <a:rPr lang="fr-FR" sz="2000" dirty="0"/>
              <a:t> : professeur d’histoire-géographie</a:t>
            </a:r>
          </a:p>
          <a:p>
            <a:pPr marL="0" indent="0" algn="ctr">
              <a:lnSpc>
                <a:spcPct val="120000"/>
              </a:lnSpc>
              <a:buNone/>
            </a:pPr>
            <a:r>
              <a:rPr lang="fr-FR" sz="2000" dirty="0"/>
              <a:t>Mme Faustin-</a:t>
            </a:r>
            <a:r>
              <a:rPr lang="fr-FR" sz="2000" dirty="0" err="1"/>
              <a:t>Leybach</a:t>
            </a:r>
            <a:r>
              <a:rPr lang="fr-FR" sz="2000" dirty="0"/>
              <a:t> : professeure d’italien</a:t>
            </a:r>
          </a:p>
          <a:p>
            <a:pPr marL="0" indent="0" algn="ctr">
              <a:buNone/>
            </a:pPr>
            <a:endParaRPr lang="fr-FR" sz="1800" dirty="0"/>
          </a:p>
          <a:p>
            <a:pPr>
              <a:buFont typeface="Wingdings" charset="2"/>
              <a:buChar char="Ø"/>
            </a:pPr>
            <a:r>
              <a:rPr lang="fr-FR" sz="1800" dirty="0"/>
              <a:t>Les élèves sont répartis en 4 groupes, chaque groupe ayant un professeur référent.</a:t>
            </a:r>
          </a:p>
          <a:p>
            <a:pPr>
              <a:buFont typeface="Wingdings" charset="2"/>
              <a:buChar char="Ø"/>
            </a:pPr>
            <a:r>
              <a:rPr lang="fr-FR" sz="1800" dirty="0"/>
              <a:t>La plupart des visites se font en groupe. </a:t>
            </a:r>
          </a:p>
          <a:p>
            <a:pPr marL="0" indent="0">
              <a:buNone/>
            </a:pPr>
            <a:endParaRPr lang="fr-FR" sz="1800" dirty="0"/>
          </a:p>
          <a:p>
            <a:pPr marL="0" indent="0">
              <a:buNone/>
            </a:pPr>
            <a:endParaRPr lang="fr-FR" sz="1800" dirty="0"/>
          </a:p>
          <a:p>
            <a:pPr marL="0" indent="0">
              <a:buNone/>
            </a:pPr>
            <a:endParaRPr lang="fr-FR" sz="1800" dirty="0"/>
          </a:p>
        </p:txBody>
      </p:sp>
    </p:spTree>
    <p:extLst>
      <p:ext uri="{BB962C8B-B14F-4D97-AF65-F5344CB8AC3E}">
        <p14:creationId xmlns:p14="http://schemas.microsoft.com/office/powerpoint/2010/main" val="351780080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 coins arrondis 12">
            <a:extLst>
              <a:ext uri="{FF2B5EF4-FFF2-40B4-BE49-F238E27FC236}">
                <a16:creationId xmlns:a16="http://schemas.microsoft.com/office/drawing/2014/main" xmlns="" id="{81A16F5C-5AAE-2687-B42B-D1A5C99C15F1}"/>
              </a:ext>
            </a:extLst>
          </p:cNvPr>
          <p:cNvSpPr/>
          <p:nvPr/>
        </p:nvSpPr>
        <p:spPr>
          <a:xfrm>
            <a:off x="5481145" y="4298731"/>
            <a:ext cx="3084786" cy="1471448"/>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fr-FR"/>
          </a:p>
        </p:txBody>
      </p:sp>
      <p:sp>
        <p:nvSpPr>
          <p:cNvPr id="11" name="Rectangle : coins arrondis 10">
            <a:extLst>
              <a:ext uri="{FF2B5EF4-FFF2-40B4-BE49-F238E27FC236}">
                <a16:creationId xmlns:a16="http://schemas.microsoft.com/office/drawing/2014/main" xmlns="" id="{69334936-4130-71B9-A793-05FB8DA9B839}"/>
              </a:ext>
            </a:extLst>
          </p:cNvPr>
          <p:cNvSpPr/>
          <p:nvPr/>
        </p:nvSpPr>
        <p:spPr>
          <a:xfrm>
            <a:off x="5707119" y="1463248"/>
            <a:ext cx="3084786" cy="1965752"/>
          </a:xfrm>
          <a:prstGeom prst="roundRect">
            <a:avLst/>
          </a:prstGeom>
        </p:spPr>
        <p:style>
          <a:lnRef idx="2">
            <a:schemeClr val="accent4"/>
          </a:lnRef>
          <a:fillRef idx="1">
            <a:schemeClr val="lt1"/>
          </a:fillRef>
          <a:effectRef idx="0">
            <a:schemeClr val="accent4"/>
          </a:effectRef>
          <a:fontRef idx="minor">
            <a:schemeClr val="dk1"/>
          </a:fontRef>
        </p:style>
        <p:txBody>
          <a:bodyPr rtlCol="0" anchor="ctr"/>
          <a:lstStyle/>
          <a:p>
            <a:pPr algn="ctr"/>
            <a:endParaRPr lang="fr-FR"/>
          </a:p>
        </p:txBody>
      </p:sp>
      <p:sp>
        <p:nvSpPr>
          <p:cNvPr id="2" name="Titre 1">
            <a:extLst>
              <a:ext uri="{FF2B5EF4-FFF2-40B4-BE49-F238E27FC236}">
                <a16:creationId xmlns:a16="http://schemas.microsoft.com/office/drawing/2014/main" xmlns="" id="{4EE2FF0C-4A73-5CF4-FEC9-E85F59FCECD6}"/>
              </a:ext>
            </a:extLst>
          </p:cNvPr>
          <p:cNvSpPr>
            <a:spLocks noGrp="1"/>
          </p:cNvSpPr>
          <p:nvPr>
            <p:ph type="title"/>
          </p:nvPr>
        </p:nvSpPr>
        <p:spPr/>
        <p:txBody>
          <a:bodyPr/>
          <a:lstStyle/>
          <a:p>
            <a:r>
              <a:rPr lang="fr-FR" dirty="0"/>
              <a:t>Projet pédagogique</a:t>
            </a:r>
          </a:p>
        </p:txBody>
      </p:sp>
      <p:sp>
        <p:nvSpPr>
          <p:cNvPr id="4" name="Rectangle : coins arrondis 3">
            <a:extLst>
              <a:ext uri="{FF2B5EF4-FFF2-40B4-BE49-F238E27FC236}">
                <a16:creationId xmlns:a16="http://schemas.microsoft.com/office/drawing/2014/main" xmlns="" id="{1B625027-230E-D531-487A-8CB9F7055570}"/>
              </a:ext>
            </a:extLst>
          </p:cNvPr>
          <p:cNvSpPr/>
          <p:nvPr/>
        </p:nvSpPr>
        <p:spPr>
          <a:xfrm>
            <a:off x="3589283" y="3295776"/>
            <a:ext cx="1707931" cy="575441"/>
          </a:xfrm>
          <a:prstGeom prst="roundRect">
            <a:avLst/>
          </a:prstGeom>
        </p:spPr>
        <p:style>
          <a:lnRef idx="2">
            <a:schemeClr val="accent2"/>
          </a:lnRef>
          <a:fillRef idx="1">
            <a:schemeClr val="lt1"/>
          </a:fillRef>
          <a:effectRef idx="0">
            <a:schemeClr val="accent2"/>
          </a:effectRef>
          <a:fontRef idx="minor">
            <a:schemeClr val="dk1"/>
          </a:fontRef>
        </p:style>
        <p:txBody>
          <a:bodyPr rtlCol="0" anchor="ctr"/>
          <a:lstStyle/>
          <a:p>
            <a:pPr algn="ctr"/>
            <a:endParaRPr lang="fr-FR"/>
          </a:p>
        </p:txBody>
      </p:sp>
      <p:sp>
        <p:nvSpPr>
          <p:cNvPr id="3" name="Espace réservé du contenu 2">
            <a:extLst>
              <a:ext uri="{FF2B5EF4-FFF2-40B4-BE49-F238E27FC236}">
                <a16:creationId xmlns:a16="http://schemas.microsoft.com/office/drawing/2014/main" xmlns="" id="{F64F8AD4-EB96-CE91-3A64-9A33AC91B01E}"/>
              </a:ext>
            </a:extLst>
          </p:cNvPr>
          <p:cNvSpPr>
            <a:spLocks noGrp="1"/>
          </p:cNvSpPr>
          <p:nvPr>
            <p:ph idx="1"/>
          </p:nvPr>
        </p:nvSpPr>
        <p:spPr>
          <a:xfrm>
            <a:off x="3589283" y="3295777"/>
            <a:ext cx="1707931" cy="575441"/>
          </a:xfrm>
        </p:spPr>
        <p:txBody>
          <a:bodyPr>
            <a:normAutofit lnSpcReduction="10000"/>
          </a:bodyPr>
          <a:lstStyle/>
          <a:p>
            <a:pPr marL="0" indent="0">
              <a:buNone/>
            </a:pPr>
            <a:r>
              <a:rPr lang="fr-FR" dirty="0"/>
              <a:t>Objectifs</a:t>
            </a:r>
          </a:p>
        </p:txBody>
      </p:sp>
      <p:sp>
        <p:nvSpPr>
          <p:cNvPr id="6" name="Rectangle : coins arrondis 5">
            <a:extLst>
              <a:ext uri="{FF2B5EF4-FFF2-40B4-BE49-F238E27FC236}">
                <a16:creationId xmlns:a16="http://schemas.microsoft.com/office/drawing/2014/main" xmlns="" id="{202C85EB-591F-3988-8978-7E485978D0C1}"/>
              </a:ext>
            </a:extLst>
          </p:cNvPr>
          <p:cNvSpPr/>
          <p:nvPr/>
        </p:nvSpPr>
        <p:spPr>
          <a:xfrm>
            <a:off x="457200" y="1417638"/>
            <a:ext cx="2979683" cy="1724955"/>
          </a:xfrm>
          <a:prstGeom prst="roundRect">
            <a:avLst/>
          </a:prstGeom>
        </p:spPr>
        <p:style>
          <a:lnRef idx="2">
            <a:schemeClr val="accent1"/>
          </a:lnRef>
          <a:fillRef idx="1">
            <a:schemeClr val="lt1"/>
          </a:fillRef>
          <a:effectRef idx="0">
            <a:schemeClr val="accent1"/>
          </a:effectRef>
          <a:fontRef idx="minor">
            <a:schemeClr val="dk1"/>
          </a:fontRef>
        </p:style>
        <p:txBody>
          <a:bodyPr rtlCol="0" anchor="ctr"/>
          <a:lstStyle/>
          <a:p>
            <a:pPr algn="ctr"/>
            <a:endParaRPr lang="fr-FR"/>
          </a:p>
        </p:txBody>
      </p:sp>
      <p:sp>
        <p:nvSpPr>
          <p:cNvPr id="5" name="ZoneTexte 4">
            <a:extLst>
              <a:ext uri="{FF2B5EF4-FFF2-40B4-BE49-F238E27FC236}">
                <a16:creationId xmlns:a16="http://schemas.microsoft.com/office/drawing/2014/main" xmlns="" id="{2DA878B3-8036-65F3-57BD-C20D2970F406}"/>
              </a:ext>
            </a:extLst>
          </p:cNvPr>
          <p:cNvSpPr txBox="1"/>
          <p:nvPr/>
        </p:nvSpPr>
        <p:spPr>
          <a:xfrm>
            <a:off x="457200" y="1587062"/>
            <a:ext cx="2895600" cy="1477328"/>
          </a:xfrm>
          <a:prstGeom prst="rect">
            <a:avLst/>
          </a:prstGeom>
          <a:noFill/>
        </p:spPr>
        <p:txBody>
          <a:bodyPr wrap="square" rtlCol="0">
            <a:spAutoFit/>
          </a:bodyPr>
          <a:lstStyle/>
          <a:p>
            <a:pPr algn="ctr">
              <a:buNone/>
            </a:pPr>
            <a:r>
              <a:rPr lang="fr-FR" b="1" dirty="0"/>
              <a:t>Objectifs Linguistiques : "Oser l'italien"</a:t>
            </a:r>
          </a:p>
          <a:p>
            <a:pPr algn="ctr"/>
            <a:r>
              <a:rPr lang="fr-FR" dirty="0"/>
              <a:t>Le but est de sortir de la théorie scolaire pour passer à la pratique concrète.</a:t>
            </a:r>
          </a:p>
        </p:txBody>
      </p:sp>
      <p:sp>
        <p:nvSpPr>
          <p:cNvPr id="7" name="ZoneTexte 6">
            <a:extLst>
              <a:ext uri="{FF2B5EF4-FFF2-40B4-BE49-F238E27FC236}">
                <a16:creationId xmlns:a16="http://schemas.microsoft.com/office/drawing/2014/main" xmlns="" id="{B6A193EA-92C0-B33E-0A81-EE06B0CE7581}"/>
              </a:ext>
            </a:extLst>
          </p:cNvPr>
          <p:cNvSpPr txBox="1"/>
          <p:nvPr/>
        </p:nvSpPr>
        <p:spPr>
          <a:xfrm>
            <a:off x="5817476" y="1541451"/>
            <a:ext cx="2722179" cy="1754326"/>
          </a:xfrm>
          <a:prstGeom prst="rect">
            <a:avLst/>
          </a:prstGeom>
          <a:noFill/>
        </p:spPr>
        <p:txBody>
          <a:bodyPr wrap="square" rtlCol="0">
            <a:spAutoFit/>
          </a:bodyPr>
          <a:lstStyle/>
          <a:p>
            <a:pPr algn="ctr">
              <a:buNone/>
            </a:pPr>
            <a:r>
              <a:rPr lang="fr-FR" b="1" dirty="0"/>
              <a:t>Objectifs Culturels : </a:t>
            </a:r>
          </a:p>
          <a:p>
            <a:pPr algn="ctr">
              <a:buNone/>
            </a:pPr>
            <a:r>
              <a:rPr lang="fr-FR" b="1" dirty="0"/>
              <a:t>"Un patrimoine mondial"</a:t>
            </a:r>
          </a:p>
          <a:p>
            <a:pPr algn="ctr"/>
            <a:r>
              <a:rPr lang="fr-FR" dirty="0"/>
              <a:t>Turin est le berceau de l'Italie moderne mais son passé Royal et industriel est encore très présent. </a:t>
            </a:r>
          </a:p>
        </p:txBody>
      </p:sp>
      <p:sp>
        <p:nvSpPr>
          <p:cNvPr id="10" name="Rectangle : coins arrondis 9">
            <a:extLst>
              <a:ext uri="{FF2B5EF4-FFF2-40B4-BE49-F238E27FC236}">
                <a16:creationId xmlns:a16="http://schemas.microsoft.com/office/drawing/2014/main" xmlns="" id="{C14FA140-BFAC-5A35-B4B7-5E995FFF5D67}"/>
              </a:ext>
            </a:extLst>
          </p:cNvPr>
          <p:cNvSpPr/>
          <p:nvPr/>
        </p:nvSpPr>
        <p:spPr>
          <a:xfrm>
            <a:off x="457200" y="4179175"/>
            <a:ext cx="2758966" cy="1591004"/>
          </a:xfrm>
          <a:prstGeom prst="roundRect">
            <a:avLst/>
          </a:prstGeom>
        </p:spPr>
        <p:style>
          <a:lnRef idx="2">
            <a:schemeClr val="accent3"/>
          </a:lnRef>
          <a:fillRef idx="1">
            <a:schemeClr val="lt1"/>
          </a:fillRef>
          <a:effectRef idx="0">
            <a:schemeClr val="accent3"/>
          </a:effectRef>
          <a:fontRef idx="minor">
            <a:schemeClr val="dk1"/>
          </a:fontRef>
        </p:style>
        <p:txBody>
          <a:bodyPr rtlCol="0" anchor="ctr"/>
          <a:lstStyle/>
          <a:p>
            <a:pPr algn="ctr"/>
            <a:endParaRPr lang="fr-FR"/>
          </a:p>
        </p:txBody>
      </p:sp>
      <p:sp>
        <p:nvSpPr>
          <p:cNvPr id="8" name="ZoneTexte 7">
            <a:extLst>
              <a:ext uri="{FF2B5EF4-FFF2-40B4-BE49-F238E27FC236}">
                <a16:creationId xmlns:a16="http://schemas.microsoft.com/office/drawing/2014/main" xmlns="" id="{2AFF8A9F-888F-C0C8-76F1-152A8DD832AA}"/>
              </a:ext>
            </a:extLst>
          </p:cNvPr>
          <p:cNvSpPr txBox="1"/>
          <p:nvPr/>
        </p:nvSpPr>
        <p:spPr>
          <a:xfrm>
            <a:off x="578069" y="4298731"/>
            <a:ext cx="2638097" cy="1818290"/>
          </a:xfrm>
          <a:prstGeom prst="rect">
            <a:avLst/>
          </a:prstGeom>
          <a:noFill/>
        </p:spPr>
        <p:txBody>
          <a:bodyPr wrap="square" rtlCol="0">
            <a:spAutoFit/>
          </a:bodyPr>
          <a:lstStyle/>
          <a:p>
            <a:pPr algn="ctr">
              <a:buNone/>
            </a:pPr>
            <a:r>
              <a:rPr lang="fr-FR" b="1" dirty="0"/>
              <a:t>Objectifs Éducatifs (Savoir-être)</a:t>
            </a:r>
          </a:p>
          <a:p>
            <a:pPr algn="ctr"/>
            <a:r>
              <a:rPr lang="fr-FR" dirty="0"/>
              <a:t>Voyager ensemble, c'est aussi apprendre à devenir citoyen</a:t>
            </a:r>
          </a:p>
          <a:p>
            <a:endParaRPr lang="fr-FR" dirty="0"/>
          </a:p>
        </p:txBody>
      </p:sp>
      <p:sp>
        <p:nvSpPr>
          <p:cNvPr id="12" name="ZoneTexte 11">
            <a:extLst>
              <a:ext uri="{FF2B5EF4-FFF2-40B4-BE49-F238E27FC236}">
                <a16:creationId xmlns:a16="http://schemas.microsoft.com/office/drawing/2014/main" xmlns="" id="{3C42ED78-3922-F65B-2385-AA58EF51A7D0}"/>
              </a:ext>
            </a:extLst>
          </p:cNvPr>
          <p:cNvSpPr txBox="1"/>
          <p:nvPr/>
        </p:nvSpPr>
        <p:spPr>
          <a:xfrm>
            <a:off x="5481145" y="4374512"/>
            <a:ext cx="3084786" cy="1200329"/>
          </a:xfrm>
          <a:prstGeom prst="rect">
            <a:avLst/>
          </a:prstGeom>
          <a:noFill/>
        </p:spPr>
        <p:txBody>
          <a:bodyPr wrap="square" rtlCol="0">
            <a:spAutoFit/>
          </a:bodyPr>
          <a:lstStyle/>
          <a:p>
            <a:pPr algn="ctr"/>
            <a:r>
              <a:rPr lang="fr-FR" b="1" dirty="0"/>
              <a:t>Productions des élèves :</a:t>
            </a:r>
          </a:p>
          <a:p>
            <a:pPr marL="285750" indent="-285750" algn="ctr">
              <a:buFont typeface="Arial" panose="020B0604020202020204" pitchFamily="34" charset="0"/>
              <a:buChar char="•"/>
            </a:pPr>
            <a:r>
              <a:rPr lang="fr-FR" dirty="0"/>
              <a:t>Carnet de voyage</a:t>
            </a:r>
          </a:p>
          <a:p>
            <a:pPr marL="285750" indent="-285750" algn="ctr">
              <a:buFont typeface="Arial" panose="020B0604020202020204" pitchFamily="34" charset="0"/>
              <a:buChar char="•"/>
            </a:pPr>
            <a:r>
              <a:rPr lang="fr-FR" dirty="0"/>
              <a:t>Possibilité de présenter le voyage à l’oral du Brevet</a:t>
            </a:r>
          </a:p>
        </p:txBody>
      </p:sp>
      <p:cxnSp>
        <p:nvCxnSpPr>
          <p:cNvPr id="26" name="Connecteur droit avec flèche 25">
            <a:extLst>
              <a:ext uri="{FF2B5EF4-FFF2-40B4-BE49-F238E27FC236}">
                <a16:creationId xmlns:a16="http://schemas.microsoft.com/office/drawing/2014/main" xmlns="" id="{629FBF43-0D4F-5B08-D157-B13ED6AF13D5}"/>
              </a:ext>
            </a:extLst>
          </p:cNvPr>
          <p:cNvCxnSpPr/>
          <p:nvPr/>
        </p:nvCxnSpPr>
        <p:spPr>
          <a:xfrm>
            <a:off x="5044966" y="3871217"/>
            <a:ext cx="662153" cy="427514"/>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cxnSp>
        <p:nvCxnSpPr>
          <p:cNvPr id="27" name="Connecteur droit avec flèche 26">
            <a:extLst>
              <a:ext uri="{FF2B5EF4-FFF2-40B4-BE49-F238E27FC236}">
                <a16:creationId xmlns:a16="http://schemas.microsoft.com/office/drawing/2014/main" xmlns="" id="{BC07BF60-B041-4CDF-48CF-2FC7DD66381F}"/>
              </a:ext>
            </a:extLst>
          </p:cNvPr>
          <p:cNvCxnSpPr>
            <a:cxnSpLocks/>
          </p:cNvCxnSpPr>
          <p:nvPr/>
        </p:nvCxnSpPr>
        <p:spPr>
          <a:xfrm flipH="1">
            <a:off x="3216166" y="3888295"/>
            <a:ext cx="693681" cy="486217"/>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cxnSp>
        <p:nvCxnSpPr>
          <p:cNvPr id="29" name="Connecteur droit avec flèche 28">
            <a:extLst>
              <a:ext uri="{FF2B5EF4-FFF2-40B4-BE49-F238E27FC236}">
                <a16:creationId xmlns:a16="http://schemas.microsoft.com/office/drawing/2014/main" xmlns="" id="{8A43F9E7-44F9-EDCA-8EEF-6F69BAE97B7C}"/>
              </a:ext>
            </a:extLst>
          </p:cNvPr>
          <p:cNvCxnSpPr>
            <a:cxnSpLocks/>
          </p:cNvCxnSpPr>
          <p:nvPr/>
        </p:nvCxnSpPr>
        <p:spPr>
          <a:xfrm flipV="1">
            <a:off x="4908331" y="2570464"/>
            <a:ext cx="719959" cy="708235"/>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cxnSp>
        <p:nvCxnSpPr>
          <p:cNvPr id="31" name="Connecteur droit avec flèche 30">
            <a:extLst>
              <a:ext uri="{FF2B5EF4-FFF2-40B4-BE49-F238E27FC236}">
                <a16:creationId xmlns:a16="http://schemas.microsoft.com/office/drawing/2014/main" xmlns="" id="{D0D78766-B1CC-6F46-E914-210113C53196}"/>
              </a:ext>
            </a:extLst>
          </p:cNvPr>
          <p:cNvCxnSpPr>
            <a:cxnSpLocks/>
          </p:cNvCxnSpPr>
          <p:nvPr/>
        </p:nvCxnSpPr>
        <p:spPr>
          <a:xfrm flipH="1" flipV="1">
            <a:off x="3436882" y="2570464"/>
            <a:ext cx="754117" cy="693782"/>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spTree>
    <p:extLst>
      <p:ext uri="{BB962C8B-B14F-4D97-AF65-F5344CB8AC3E}">
        <p14:creationId xmlns:p14="http://schemas.microsoft.com/office/powerpoint/2010/main" val="151457479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r>
              <a:rPr lang="fr-FR" b="1" dirty="0">
                <a:solidFill>
                  <a:srgbClr val="17375E"/>
                </a:solidFill>
              </a:rPr>
              <a:t>Les documents obligatoires </a:t>
            </a:r>
            <a:br>
              <a:rPr lang="fr-FR" b="1" dirty="0">
                <a:solidFill>
                  <a:srgbClr val="17375E"/>
                </a:solidFill>
              </a:rPr>
            </a:br>
            <a:r>
              <a:rPr lang="fr-FR" b="1" dirty="0">
                <a:solidFill>
                  <a:srgbClr val="17375E"/>
                </a:solidFill>
              </a:rPr>
              <a:t>pour le départ</a:t>
            </a:r>
          </a:p>
        </p:txBody>
      </p:sp>
      <p:pic>
        <p:nvPicPr>
          <p:cNvPr id="4" name="Image 3" descr="cni-passeport-703x395.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21367" y="1495504"/>
            <a:ext cx="3032529" cy="1703910"/>
          </a:xfrm>
          <a:prstGeom prst="rect">
            <a:avLst/>
          </a:prstGeom>
        </p:spPr>
      </p:pic>
      <p:sp>
        <p:nvSpPr>
          <p:cNvPr id="5" name="ZoneTexte 4"/>
          <p:cNvSpPr txBox="1"/>
          <p:nvPr/>
        </p:nvSpPr>
        <p:spPr>
          <a:xfrm>
            <a:off x="3787229" y="1914728"/>
            <a:ext cx="4742412" cy="461665"/>
          </a:xfrm>
          <a:prstGeom prst="rect">
            <a:avLst/>
          </a:prstGeom>
          <a:noFill/>
        </p:spPr>
        <p:txBody>
          <a:bodyPr wrap="square" rtlCol="0">
            <a:spAutoFit/>
          </a:bodyPr>
          <a:lstStyle/>
          <a:p>
            <a:r>
              <a:rPr lang="fr-FR" sz="2400" dirty="0"/>
              <a:t>La carte d’identité ou le passeport</a:t>
            </a:r>
          </a:p>
        </p:txBody>
      </p:sp>
      <p:pic>
        <p:nvPicPr>
          <p:cNvPr id="6" name="Image 5" descr="carte euro.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99876" y="3199414"/>
            <a:ext cx="1500813" cy="946459"/>
          </a:xfrm>
          <a:prstGeom prst="rect">
            <a:avLst/>
          </a:prstGeom>
        </p:spPr>
      </p:pic>
      <p:sp>
        <p:nvSpPr>
          <p:cNvPr id="7" name="ZoneTexte 6"/>
          <p:cNvSpPr txBox="1"/>
          <p:nvPr/>
        </p:nvSpPr>
        <p:spPr>
          <a:xfrm>
            <a:off x="3449028" y="3413707"/>
            <a:ext cx="5383278" cy="461665"/>
          </a:xfrm>
          <a:prstGeom prst="rect">
            <a:avLst/>
          </a:prstGeom>
          <a:noFill/>
        </p:spPr>
        <p:txBody>
          <a:bodyPr wrap="square" rtlCol="0">
            <a:spAutoFit/>
          </a:bodyPr>
          <a:lstStyle/>
          <a:p>
            <a:r>
              <a:rPr lang="fr-FR" sz="2400" dirty="0"/>
              <a:t>La carte européenne d’assurance maladie</a:t>
            </a:r>
          </a:p>
        </p:txBody>
      </p:sp>
      <p:pic>
        <p:nvPicPr>
          <p:cNvPr id="8" name="Image 7" descr="autorisation_sortie_territoire_mineur_non_accompagne_titulaire_autorite_parentale_Page_1.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73617" y="4543844"/>
            <a:ext cx="1318208" cy="1864141"/>
          </a:xfrm>
          <a:prstGeom prst="rect">
            <a:avLst/>
          </a:prstGeom>
        </p:spPr>
      </p:pic>
      <p:sp>
        <p:nvSpPr>
          <p:cNvPr id="9" name="ZoneTexte 8"/>
          <p:cNvSpPr txBox="1"/>
          <p:nvPr/>
        </p:nvSpPr>
        <p:spPr>
          <a:xfrm>
            <a:off x="2511302" y="5091435"/>
            <a:ext cx="6321004" cy="1200328"/>
          </a:xfrm>
          <a:prstGeom prst="rect">
            <a:avLst/>
          </a:prstGeom>
          <a:noFill/>
        </p:spPr>
        <p:txBody>
          <a:bodyPr wrap="square" rtlCol="0">
            <a:spAutoFit/>
          </a:bodyPr>
          <a:lstStyle/>
          <a:p>
            <a:r>
              <a:rPr lang="fr-FR" sz="2400" dirty="0"/>
              <a:t>L’autorisation de sortie de territoire accompagnée de la copie de la pièce d’identité du parent signataire</a:t>
            </a:r>
          </a:p>
        </p:txBody>
      </p:sp>
    </p:spTree>
    <p:extLst>
      <p:ext uri="{BB962C8B-B14F-4D97-AF65-F5344CB8AC3E}">
        <p14:creationId xmlns:p14="http://schemas.microsoft.com/office/powerpoint/2010/main" val="238249196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r>
              <a:rPr lang="fr-FR" b="1" dirty="0">
                <a:solidFill>
                  <a:schemeClr val="accent5">
                    <a:lumMod val="75000"/>
                  </a:schemeClr>
                </a:solidFill>
              </a:rPr>
              <a:t>Départ Jour 1</a:t>
            </a:r>
            <a:br>
              <a:rPr lang="fr-FR" b="1" dirty="0">
                <a:solidFill>
                  <a:schemeClr val="accent5">
                    <a:lumMod val="75000"/>
                  </a:schemeClr>
                </a:solidFill>
              </a:rPr>
            </a:br>
            <a:endParaRPr lang="fr-FR" b="1" dirty="0">
              <a:solidFill>
                <a:schemeClr val="accent5">
                  <a:lumMod val="75000"/>
                </a:schemeClr>
              </a:solidFill>
            </a:endParaRPr>
          </a:p>
        </p:txBody>
      </p:sp>
      <p:sp>
        <p:nvSpPr>
          <p:cNvPr id="3" name="Espace réservé du contenu 2"/>
          <p:cNvSpPr>
            <a:spLocks noGrp="1"/>
          </p:cNvSpPr>
          <p:nvPr>
            <p:ph idx="1"/>
          </p:nvPr>
        </p:nvSpPr>
        <p:spPr>
          <a:xfrm>
            <a:off x="457200" y="982703"/>
            <a:ext cx="8229600" cy="5669950"/>
          </a:xfrm>
        </p:spPr>
        <p:txBody>
          <a:bodyPr>
            <a:normAutofit/>
          </a:bodyPr>
          <a:lstStyle/>
          <a:p>
            <a:pPr marL="0" indent="0" algn="ctr">
              <a:buNone/>
            </a:pPr>
            <a:r>
              <a:rPr lang="fr-FR" sz="2800" dirty="0"/>
              <a:t>Rendez-vous devant le collège </a:t>
            </a:r>
          </a:p>
          <a:p>
            <a:pPr marL="0" indent="0" algn="ctr">
              <a:buNone/>
            </a:pPr>
            <a:r>
              <a:rPr lang="fr-FR" sz="2800" b="1" dirty="0"/>
              <a:t> lundi 13 avril à 5h45 (départ 6h)</a:t>
            </a:r>
          </a:p>
          <a:p>
            <a:pPr marL="0" indent="0" algn="ctr">
              <a:buNone/>
            </a:pPr>
            <a:endParaRPr lang="fr-FR" sz="2800" b="1" dirty="0"/>
          </a:p>
          <a:p>
            <a:pPr marL="0" indent="0">
              <a:buNone/>
            </a:pPr>
            <a:r>
              <a:rPr lang="fr-FR" sz="1800" b="1" dirty="0"/>
              <a:t>Nous allons passer une (longue) journée dans le bus à l’aller et </a:t>
            </a:r>
          </a:p>
          <a:p>
            <a:pPr marL="0" indent="0">
              <a:buNone/>
            </a:pPr>
            <a:r>
              <a:rPr lang="fr-FR" sz="1800" b="1" dirty="0"/>
              <a:t>une (longue) nuit au retour. </a:t>
            </a:r>
          </a:p>
          <a:p>
            <a:pPr marL="0" indent="0" algn="ctr">
              <a:buNone/>
            </a:pPr>
            <a:endParaRPr lang="fr-FR" sz="1800" b="1" dirty="0"/>
          </a:p>
          <a:p>
            <a:pPr marL="0" indent="0" algn="ctr">
              <a:buNone/>
            </a:pPr>
            <a:r>
              <a:rPr lang="fr-FR" sz="1800" b="1" dirty="0"/>
              <a:t>Pensez à prévoir </a:t>
            </a:r>
            <a:r>
              <a:rPr lang="fr-FR" sz="1800" b="1" u="sng" dirty="0"/>
              <a:t>dans un sac à dos :</a:t>
            </a:r>
          </a:p>
          <a:p>
            <a:pPr marL="0" indent="0">
              <a:buNone/>
            </a:pPr>
            <a:endParaRPr lang="fr-FR" sz="1600" b="1" dirty="0"/>
          </a:p>
          <a:p>
            <a:pPr>
              <a:buFont typeface="Wingdings" charset="2"/>
              <a:buChar char="q"/>
            </a:pPr>
            <a:r>
              <a:rPr lang="fr-FR" sz="1600" b="1" dirty="0"/>
              <a:t>un pique-nique pour le repas du midi + une gourde d’eau</a:t>
            </a:r>
          </a:p>
          <a:p>
            <a:pPr>
              <a:buFont typeface="Wingdings" charset="2"/>
              <a:buChar char="q"/>
            </a:pPr>
            <a:r>
              <a:rPr lang="fr-FR" sz="1600" b="1" dirty="0"/>
              <a:t>Quelques en-cas mais évitez les sucreries / chips....</a:t>
            </a:r>
          </a:p>
          <a:p>
            <a:pPr>
              <a:buFont typeface="Wingdings" charset="2"/>
              <a:buChar char="q"/>
            </a:pPr>
            <a:r>
              <a:rPr lang="fr-FR" sz="1600" b="1" dirty="0"/>
              <a:t> un oreiller et un petit plaid pour les frileux</a:t>
            </a:r>
          </a:p>
          <a:p>
            <a:pPr>
              <a:buFont typeface="Wingdings" charset="2"/>
              <a:buChar char="q"/>
            </a:pPr>
            <a:r>
              <a:rPr lang="fr-FR" sz="1600" b="1" dirty="0"/>
              <a:t> une tenue confortable</a:t>
            </a:r>
          </a:p>
          <a:p>
            <a:pPr>
              <a:buFont typeface="Wingdings" charset="2"/>
              <a:buChar char="q"/>
            </a:pPr>
            <a:r>
              <a:rPr lang="fr-FR" sz="1600" b="1" dirty="0"/>
              <a:t>nécessaire de toilette</a:t>
            </a:r>
          </a:p>
          <a:p>
            <a:pPr>
              <a:buFont typeface="Wingdings" charset="2"/>
              <a:buChar char="q"/>
            </a:pPr>
            <a:r>
              <a:rPr lang="fr-FR" sz="1600" b="1" dirty="0"/>
              <a:t>Livres, jeux de cartes...</a:t>
            </a:r>
          </a:p>
          <a:p>
            <a:pPr>
              <a:buFont typeface="Wingdings" charset="2"/>
              <a:buChar char="q"/>
            </a:pPr>
            <a:r>
              <a:rPr lang="fr-FR" sz="1600" b="1" dirty="0"/>
              <a:t>support pour écrire + stylos + crayons de couleur</a:t>
            </a:r>
          </a:p>
        </p:txBody>
      </p:sp>
      <p:pic>
        <p:nvPicPr>
          <p:cNvPr id="4" name="Image 3" descr="valigino.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42462" y="817617"/>
            <a:ext cx="1198573" cy="1030773"/>
          </a:xfrm>
          <a:prstGeom prst="rect">
            <a:avLst/>
          </a:prstGeom>
        </p:spPr>
      </p:pic>
      <p:pic>
        <p:nvPicPr>
          <p:cNvPr id="5" name="Image 4" descr="dodobus.jpe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582656" y="2349646"/>
            <a:ext cx="1084438" cy="1250476"/>
          </a:xfrm>
          <a:prstGeom prst="rect">
            <a:avLst/>
          </a:prstGeom>
        </p:spPr>
      </p:pic>
    </p:spTree>
    <p:extLst>
      <p:ext uri="{BB962C8B-B14F-4D97-AF65-F5344CB8AC3E}">
        <p14:creationId xmlns:p14="http://schemas.microsoft.com/office/powerpoint/2010/main" val="206061447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37121"/>
            <a:ext cx="8229600" cy="1039097"/>
          </a:xfrm>
        </p:spPr>
        <p:txBody>
          <a:bodyPr/>
          <a:lstStyle/>
          <a:p>
            <a:r>
              <a:rPr lang="fr-FR" dirty="0">
                <a:solidFill>
                  <a:srgbClr val="008000"/>
                </a:solidFill>
              </a:rPr>
              <a:t>Hébergement</a:t>
            </a:r>
          </a:p>
        </p:txBody>
      </p:sp>
      <p:sp>
        <p:nvSpPr>
          <p:cNvPr id="3" name="Espace réservé du contenu 2"/>
          <p:cNvSpPr>
            <a:spLocks noGrp="1"/>
          </p:cNvSpPr>
          <p:nvPr>
            <p:ph idx="1"/>
          </p:nvPr>
        </p:nvSpPr>
        <p:spPr>
          <a:xfrm>
            <a:off x="457200" y="1134164"/>
            <a:ext cx="8229600" cy="4525963"/>
          </a:xfrm>
        </p:spPr>
        <p:txBody>
          <a:bodyPr>
            <a:normAutofit lnSpcReduction="10000"/>
          </a:bodyPr>
          <a:lstStyle/>
          <a:p>
            <a:r>
              <a:rPr lang="fr-FR" sz="2000" dirty="0"/>
              <a:t>4 nuits en pension complète à </a:t>
            </a:r>
            <a:r>
              <a:rPr lang="fr-FR" sz="2000" dirty="0" err="1"/>
              <a:t>Villafranca</a:t>
            </a:r>
            <a:r>
              <a:rPr lang="fr-FR" sz="2000" dirty="0"/>
              <a:t> d’Asti (30km de Turin)</a:t>
            </a:r>
          </a:p>
          <a:p>
            <a:pPr marL="0" indent="0">
              <a:buNone/>
            </a:pPr>
            <a:endParaRPr lang="fr-FR" sz="2000" dirty="0"/>
          </a:p>
          <a:p>
            <a:pPr marL="0" indent="0" algn="ctr">
              <a:buNone/>
            </a:pPr>
            <a:r>
              <a:rPr lang="fr-FR" sz="2000" dirty="0"/>
              <a:t>Vivre dans un pays étranger, c’est avant tout accepter son mode de vie, ses coutumes et respecter les hôtes qui nous reçoivent. Voici quelques conseils qui faciliteront l’intégration et assureront la réussite du séjour : </a:t>
            </a:r>
          </a:p>
          <a:p>
            <a:pPr marL="0" indent="0" algn="ctr">
              <a:buNone/>
            </a:pPr>
            <a:endParaRPr lang="fr-FR" sz="2000" dirty="0"/>
          </a:p>
          <a:p>
            <a:pPr>
              <a:buFont typeface="Wingdings" pitchFamily="2" charset="2"/>
              <a:buChar char="v"/>
            </a:pPr>
            <a:r>
              <a:rPr lang="fr-FR" sz="1800" dirty="0"/>
              <a:t>respecter les horaires des repas </a:t>
            </a:r>
          </a:p>
          <a:p>
            <a:pPr>
              <a:buFont typeface="Wingdings" pitchFamily="2" charset="2"/>
              <a:buChar char="v"/>
            </a:pPr>
            <a:r>
              <a:rPr lang="fr-FR" sz="1800" dirty="0"/>
              <a:t>ranger sa chambre et rassembler ses effets personnels</a:t>
            </a:r>
          </a:p>
          <a:p>
            <a:pPr>
              <a:buFont typeface="Wingdings" pitchFamily="2" charset="2"/>
              <a:buChar char="v"/>
            </a:pPr>
            <a:r>
              <a:rPr lang="fr-FR" sz="1800" dirty="0"/>
              <a:t>goûter tous les plats préparés par la famille</a:t>
            </a:r>
          </a:p>
          <a:p>
            <a:pPr>
              <a:buFont typeface="Wingdings" pitchFamily="2" charset="2"/>
              <a:buChar char="v"/>
            </a:pPr>
            <a:r>
              <a:rPr lang="fr-FR" sz="1800" dirty="0"/>
              <a:t>Faire des efforts pour parler en italien avec les familles, se montrer curieux, poser des questions, raconter sa journée...</a:t>
            </a:r>
          </a:p>
          <a:p>
            <a:pPr marL="0" indent="0">
              <a:buNone/>
            </a:pPr>
            <a:endParaRPr lang="fr-FR" sz="1800" dirty="0"/>
          </a:p>
          <a:p>
            <a:r>
              <a:rPr lang="fr-FR" sz="2000" dirty="0"/>
              <a:t>Heure du coucher : 22h maximum</a:t>
            </a:r>
          </a:p>
          <a:p>
            <a:r>
              <a:rPr lang="fr-FR" sz="2000" dirty="0"/>
              <a:t>Heure du lever : 7h</a:t>
            </a:r>
          </a:p>
          <a:p>
            <a:pPr marL="0" indent="0">
              <a:buNone/>
            </a:pPr>
            <a:endParaRPr lang="fr-FR" sz="2000" u="sng" dirty="0"/>
          </a:p>
          <a:p>
            <a:pPr marL="0" indent="0" algn="ctr">
              <a:buNone/>
            </a:pPr>
            <a:endParaRPr lang="fr-FR" sz="2000" u="sng" dirty="0"/>
          </a:p>
        </p:txBody>
      </p:sp>
    </p:spTree>
    <p:extLst>
      <p:ext uri="{BB962C8B-B14F-4D97-AF65-F5344CB8AC3E}">
        <p14:creationId xmlns:p14="http://schemas.microsoft.com/office/powerpoint/2010/main" val="75907540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r>
              <a:rPr lang="fr-FR" b="1" dirty="0">
                <a:solidFill>
                  <a:srgbClr val="31859C"/>
                </a:solidFill>
              </a:rPr>
              <a:t>Le trajet en bus</a:t>
            </a:r>
            <a:r>
              <a:rPr lang="fr-FR" dirty="0"/>
              <a:t/>
            </a:r>
            <a:br>
              <a:rPr lang="fr-FR" dirty="0"/>
            </a:br>
            <a:endParaRPr lang="fr-FR" dirty="0"/>
          </a:p>
        </p:txBody>
      </p:sp>
      <p:pic>
        <p:nvPicPr>
          <p:cNvPr id="6" name="Image 5"/>
          <p:cNvPicPr>
            <a:picLocks noChangeAspect="1"/>
          </p:cNvPicPr>
          <p:nvPr/>
        </p:nvPicPr>
        <p:blipFill rotWithShape="1">
          <a:blip r:embed="rId2">
            <a:extLst>
              <a:ext uri="{28A0092B-C50C-407E-A947-70E740481C1C}">
                <a14:useLocalDpi xmlns:a14="http://schemas.microsoft.com/office/drawing/2010/main" val="0"/>
              </a:ext>
            </a:extLst>
          </a:blip>
          <a:srcRect b="57383"/>
          <a:stretch/>
        </p:blipFill>
        <p:spPr>
          <a:xfrm>
            <a:off x="6511159" y="385138"/>
            <a:ext cx="2537827" cy="819359"/>
          </a:xfrm>
          <a:prstGeom prst="rect">
            <a:avLst/>
          </a:prstGeom>
        </p:spPr>
      </p:pic>
      <p:sp>
        <p:nvSpPr>
          <p:cNvPr id="9" name="ZoneTexte 8"/>
          <p:cNvSpPr txBox="1"/>
          <p:nvPr/>
        </p:nvSpPr>
        <p:spPr>
          <a:xfrm>
            <a:off x="935564" y="1835049"/>
            <a:ext cx="7894456" cy="523220"/>
          </a:xfrm>
          <a:prstGeom prst="rect">
            <a:avLst/>
          </a:prstGeom>
          <a:noFill/>
        </p:spPr>
        <p:txBody>
          <a:bodyPr wrap="square" rtlCol="0">
            <a:spAutoFit/>
          </a:bodyPr>
          <a:lstStyle/>
          <a:p>
            <a:r>
              <a:rPr lang="fr-FR" sz="2800" dirty="0"/>
              <a:t>Départ : 6h 	   Arrivée: 18h30-19h 	  	803km</a:t>
            </a:r>
          </a:p>
        </p:txBody>
      </p:sp>
      <p:pic>
        <p:nvPicPr>
          <p:cNvPr id="4" name="Image 3" descr="Une image contenant texte, carte, atlas&#10;&#10;Le contenu généré par l’IA peut être incorrect.">
            <a:extLst>
              <a:ext uri="{FF2B5EF4-FFF2-40B4-BE49-F238E27FC236}">
                <a16:creationId xmlns:a16="http://schemas.microsoft.com/office/drawing/2014/main" xmlns="" id="{46739E2D-19DA-0560-3C64-3168322C2C1D}"/>
              </a:ext>
            </a:extLst>
          </p:cNvPr>
          <p:cNvPicPr>
            <a:picLocks noChangeAspect="1"/>
          </p:cNvPicPr>
          <p:nvPr/>
        </p:nvPicPr>
        <p:blipFill>
          <a:blip r:embed="rId3"/>
          <a:stretch>
            <a:fillRect/>
          </a:stretch>
        </p:blipFill>
        <p:spPr>
          <a:xfrm>
            <a:off x="685800" y="2538382"/>
            <a:ext cx="7772400" cy="3524800"/>
          </a:xfrm>
          <a:prstGeom prst="rect">
            <a:avLst/>
          </a:prstGeom>
        </p:spPr>
      </p:pic>
    </p:spTree>
    <p:extLst>
      <p:ext uri="{BB962C8B-B14F-4D97-AF65-F5344CB8AC3E}">
        <p14:creationId xmlns:p14="http://schemas.microsoft.com/office/powerpoint/2010/main" val="62511793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b="1" dirty="0">
                <a:solidFill>
                  <a:srgbClr val="0070C0"/>
                </a:solidFill>
              </a:rPr>
              <a:t>Jour 2</a:t>
            </a:r>
          </a:p>
        </p:txBody>
      </p:sp>
      <p:sp>
        <p:nvSpPr>
          <p:cNvPr id="3" name="Espace réservé du contenu 2"/>
          <p:cNvSpPr>
            <a:spLocks noGrp="1"/>
          </p:cNvSpPr>
          <p:nvPr>
            <p:ph idx="1"/>
          </p:nvPr>
        </p:nvSpPr>
        <p:spPr>
          <a:xfrm>
            <a:off x="522331" y="1252601"/>
            <a:ext cx="8229600" cy="4525963"/>
          </a:xfrm>
        </p:spPr>
        <p:txBody>
          <a:bodyPr>
            <a:normAutofit/>
          </a:bodyPr>
          <a:lstStyle/>
          <a:p>
            <a:pPr>
              <a:buFont typeface="Wingdings" charset="2"/>
              <a:buChar char="Ø"/>
            </a:pPr>
            <a:r>
              <a:rPr lang="fr-FR" sz="2400" dirty="0"/>
              <a:t>Petit-déjeuner en famille</a:t>
            </a:r>
          </a:p>
          <a:p>
            <a:pPr>
              <a:buFont typeface="Wingdings" charset="2"/>
              <a:buChar char="Ø"/>
            </a:pPr>
            <a:r>
              <a:rPr lang="fr-FR" sz="2400" dirty="0"/>
              <a:t>Matin : Visite guidée en italien du stade </a:t>
            </a:r>
          </a:p>
          <a:p>
            <a:pPr marL="0" indent="0">
              <a:buNone/>
            </a:pPr>
            <a:r>
              <a:rPr lang="fr-FR" sz="2400" dirty="0"/>
              <a:t>et visite libre du musée et du stade Juventus. </a:t>
            </a:r>
          </a:p>
          <a:p>
            <a:pPr marL="0" indent="0">
              <a:buNone/>
            </a:pPr>
            <a:endParaRPr lang="fr-FR" sz="2400" dirty="0"/>
          </a:p>
          <a:p>
            <a:pPr>
              <a:buFont typeface="Wingdings" charset="2"/>
              <a:buChar char="Ø"/>
            </a:pPr>
            <a:r>
              <a:rPr lang="fr-FR" sz="2400" dirty="0"/>
              <a:t>Pique-nique fourni par les familles</a:t>
            </a:r>
          </a:p>
          <a:p>
            <a:pPr>
              <a:buFont typeface="Wingdings" charset="2"/>
              <a:buChar char="Ø"/>
            </a:pPr>
            <a:r>
              <a:rPr lang="fr-FR" sz="2400" dirty="0"/>
              <a:t>Après – midi : visite du parc « Valentino » , jeu de piste</a:t>
            </a:r>
          </a:p>
          <a:p>
            <a:pPr>
              <a:buFont typeface="Wingdings" charset="2"/>
              <a:buChar char="Ø"/>
            </a:pPr>
            <a:r>
              <a:rPr lang="fr-FR" sz="2400" dirty="0"/>
              <a:t>Balade jusqu’au Mont des Capucins</a:t>
            </a:r>
          </a:p>
          <a:p>
            <a:pPr marL="0" indent="0">
              <a:buNone/>
            </a:pPr>
            <a:endParaRPr lang="fr-FR" sz="2400" dirty="0"/>
          </a:p>
          <a:p>
            <a:pPr>
              <a:buFont typeface="Wingdings" charset="2"/>
              <a:buChar char="Ø"/>
            </a:pPr>
            <a:r>
              <a:rPr lang="fr-FR" sz="2400" dirty="0"/>
              <a:t>18h : départ pour </a:t>
            </a:r>
            <a:r>
              <a:rPr lang="fr-FR" sz="2400" dirty="0" err="1"/>
              <a:t>Villafranca</a:t>
            </a:r>
            <a:r>
              <a:rPr lang="fr-FR" sz="2400" dirty="0"/>
              <a:t> d’Asti</a:t>
            </a:r>
            <a:endParaRPr lang="fr-FR" dirty="0"/>
          </a:p>
        </p:txBody>
      </p:sp>
      <p:pic>
        <p:nvPicPr>
          <p:cNvPr id="9" name="Image 8" descr="Une image contenant plein air, herbe, chute, ciel&#10;&#10;Le contenu généré par l’IA peut être incorrect.">
            <a:extLst>
              <a:ext uri="{FF2B5EF4-FFF2-40B4-BE49-F238E27FC236}">
                <a16:creationId xmlns:a16="http://schemas.microsoft.com/office/drawing/2014/main" xmlns="" id="{E8DE4878-036D-F744-5C62-311223F16CA4}"/>
              </a:ext>
            </a:extLst>
          </p:cNvPr>
          <p:cNvPicPr>
            <a:picLocks noChangeAspect="1"/>
          </p:cNvPicPr>
          <p:nvPr/>
        </p:nvPicPr>
        <p:blipFill>
          <a:blip r:embed="rId2"/>
          <a:stretch>
            <a:fillRect/>
          </a:stretch>
        </p:blipFill>
        <p:spPr>
          <a:xfrm>
            <a:off x="5423338" y="4561488"/>
            <a:ext cx="3198331" cy="1609841"/>
          </a:xfrm>
          <a:prstGeom prst="rect">
            <a:avLst/>
          </a:prstGeom>
        </p:spPr>
      </p:pic>
      <p:pic>
        <p:nvPicPr>
          <p:cNvPr id="11" name="Image 10" descr="Une image contenant bâtiment, ciel, stade, plein air&#10;&#10;Le contenu généré par l’IA peut être incorrect.">
            <a:extLst>
              <a:ext uri="{FF2B5EF4-FFF2-40B4-BE49-F238E27FC236}">
                <a16:creationId xmlns:a16="http://schemas.microsoft.com/office/drawing/2014/main" xmlns="" id="{FF111472-33BF-567E-9C1C-F4A3EB7769BC}"/>
              </a:ext>
            </a:extLst>
          </p:cNvPr>
          <p:cNvPicPr>
            <a:picLocks noChangeAspect="1"/>
          </p:cNvPicPr>
          <p:nvPr/>
        </p:nvPicPr>
        <p:blipFill>
          <a:blip r:embed="rId3"/>
          <a:stretch>
            <a:fillRect/>
          </a:stretch>
        </p:blipFill>
        <p:spPr>
          <a:xfrm>
            <a:off x="6272607" y="724353"/>
            <a:ext cx="2349062" cy="1572159"/>
          </a:xfrm>
          <a:prstGeom prst="rect">
            <a:avLst/>
          </a:prstGeom>
        </p:spPr>
      </p:pic>
    </p:spTree>
    <p:extLst>
      <p:ext uri="{BB962C8B-B14F-4D97-AF65-F5344CB8AC3E}">
        <p14:creationId xmlns:p14="http://schemas.microsoft.com/office/powerpoint/2010/main" val="374937865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94913"/>
            <a:ext cx="8229600" cy="1143000"/>
          </a:xfrm>
        </p:spPr>
        <p:txBody>
          <a:bodyPr/>
          <a:lstStyle/>
          <a:p>
            <a:r>
              <a:rPr lang="fr-FR" b="1" dirty="0">
                <a:solidFill>
                  <a:srgbClr val="0070C0"/>
                </a:solidFill>
              </a:rPr>
              <a:t>Jour 3</a:t>
            </a:r>
          </a:p>
        </p:txBody>
      </p:sp>
      <p:sp>
        <p:nvSpPr>
          <p:cNvPr id="3" name="Espace réservé du contenu 2"/>
          <p:cNvSpPr>
            <a:spLocks noGrp="1"/>
          </p:cNvSpPr>
          <p:nvPr>
            <p:ph idx="1"/>
          </p:nvPr>
        </p:nvSpPr>
        <p:spPr>
          <a:xfrm>
            <a:off x="457200" y="1082151"/>
            <a:ext cx="8229600" cy="5507759"/>
          </a:xfrm>
        </p:spPr>
        <p:txBody>
          <a:bodyPr>
            <a:normAutofit/>
          </a:bodyPr>
          <a:lstStyle/>
          <a:p>
            <a:pPr marL="0" indent="0">
              <a:buNone/>
            </a:pPr>
            <a:endParaRPr lang="fr-FR" sz="2400" dirty="0"/>
          </a:p>
          <a:p>
            <a:pPr>
              <a:buFont typeface="Wingdings" pitchFamily="2" charset="2"/>
              <a:buChar char="Ø"/>
            </a:pPr>
            <a:r>
              <a:rPr lang="fr-FR" sz="2400" dirty="0"/>
              <a:t>Matinée : 10h30 : visite audio-guidée d’une chocolaterie avec dégustation.</a:t>
            </a:r>
          </a:p>
          <a:p>
            <a:pPr>
              <a:buFont typeface="Wingdings" pitchFamily="2" charset="2"/>
              <a:buChar char="Ø"/>
            </a:pPr>
            <a:endParaRPr lang="fr-FR" sz="2400" dirty="0"/>
          </a:p>
          <a:p>
            <a:pPr>
              <a:buFont typeface="Wingdings" pitchFamily="2" charset="2"/>
              <a:buChar char="Ø"/>
            </a:pPr>
            <a:r>
              <a:rPr lang="fr-FR" sz="2400" dirty="0"/>
              <a:t>Pique-nique fourni par les familles hôtesses.</a:t>
            </a:r>
          </a:p>
          <a:p>
            <a:pPr>
              <a:buFont typeface="Wingdings" pitchFamily="2" charset="2"/>
              <a:buChar char="Ø"/>
            </a:pPr>
            <a:endParaRPr lang="fr-FR" sz="2400" dirty="0"/>
          </a:p>
          <a:p>
            <a:pPr>
              <a:buFont typeface="Wingdings" pitchFamily="2" charset="2"/>
              <a:buChar char="Ø"/>
            </a:pPr>
            <a:endParaRPr lang="fr-FR" sz="2400" dirty="0"/>
          </a:p>
          <a:p>
            <a:pPr>
              <a:buFont typeface="Wingdings" pitchFamily="2" charset="2"/>
              <a:buChar char="Ø"/>
            </a:pPr>
            <a:r>
              <a:rPr lang="fr-FR" sz="2400" dirty="0"/>
              <a:t>Après-midi : visite du musée national de l’automobile.</a:t>
            </a:r>
          </a:p>
          <a:p>
            <a:pPr marL="0" indent="0">
              <a:buNone/>
            </a:pPr>
            <a:endParaRPr lang="fr-FR" dirty="0"/>
          </a:p>
          <a:p>
            <a:pPr marL="0" indent="0">
              <a:buNone/>
            </a:pPr>
            <a:endParaRPr lang="fr-FR" dirty="0"/>
          </a:p>
          <a:p>
            <a:pPr marL="0" indent="0">
              <a:buNone/>
            </a:pPr>
            <a:endParaRPr lang="fr-FR" dirty="0"/>
          </a:p>
          <a:p>
            <a:pPr marL="0" indent="0">
              <a:buNone/>
            </a:pPr>
            <a:endParaRPr lang="fr-FR" dirty="0"/>
          </a:p>
          <a:p>
            <a:endParaRPr lang="fr-FR" dirty="0"/>
          </a:p>
        </p:txBody>
      </p:sp>
      <p:pic>
        <p:nvPicPr>
          <p:cNvPr id="12" name="Image 11" descr="Une image contenant nourriture&#10;&#10;Le contenu généré par l’IA peut être incorrect.">
            <a:extLst>
              <a:ext uri="{FF2B5EF4-FFF2-40B4-BE49-F238E27FC236}">
                <a16:creationId xmlns:a16="http://schemas.microsoft.com/office/drawing/2014/main" xmlns="" id="{522292EB-1141-6A26-862C-5DE3DE0F68DD}"/>
              </a:ext>
            </a:extLst>
          </p:cNvPr>
          <p:cNvPicPr>
            <a:picLocks noChangeAspect="1"/>
          </p:cNvPicPr>
          <p:nvPr/>
        </p:nvPicPr>
        <p:blipFill>
          <a:blip r:embed="rId2"/>
          <a:stretch>
            <a:fillRect/>
          </a:stretch>
        </p:blipFill>
        <p:spPr>
          <a:xfrm>
            <a:off x="6498969" y="94913"/>
            <a:ext cx="2187831" cy="1458554"/>
          </a:xfrm>
          <a:prstGeom prst="rect">
            <a:avLst/>
          </a:prstGeom>
        </p:spPr>
      </p:pic>
      <p:pic>
        <p:nvPicPr>
          <p:cNvPr id="14" name="Image 13" descr="Une image contenant roue, pneu, Pièce auto, Monoplace&#10;&#10;Le contenu généré par l’IA peut être incorrect.">
            <a:extLst>
              <a:ext uri="{FF2B5EF4-FFF2-40B4-BE49-F238E27FC236}">
                <a16:creationId xmlns:a16="http://schemas.microsoft.com/office/drawing/2014/main" xmlns="" id="{792F0C60-EA2A-4FA7-2F4E-EF40A98E08E9}"/>
              </a:ext>
            </a:extLst>
          </p:cNvPr>
          <p:cNvPicPr>
            <a:picLocks noChangeAspect="1"/>
          </p:cNvPicPr>
          <p:nvPr/>
        </p:nvPicPr>
        <p:blipFill>
          <a:blip r:embed="rId3"/>
          <a:stretch>
            <a:fillRect/>
          </a:stretch>
        </p:blipFill>
        <p:spPr>
          <a:xfrm>
            <a:off x="2102727" y="4770102"/>
            <a:ext cx="3215508" cy="1819808"/>
          </a:xfrm>
          <a:prstGeom prst="rect">
            <a:avLst/>
          </a:prstGeom>
        </p:spPr>
      </p:pic>
    </p:spTree>
    <p:extLst>
      <p:ext uri="{BB962C8B-B14F-4D97-AF65-F5344CB8AC3E}">
        <p14:creationId xmlns:p14="http://schemas.microsoft.com/office/powerpoint/2010/main" val="2831815228"/>
      </p:ext>
    </p:extLst>
  </p:cSld>
  <p:clrMapOvr>
    <a:masterClrMapping/>
  </p:clrMapOvr>
</p:sld>
</file>

<file path=ppt/theme/theme1.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1240</TotalTime>
  <Words>862</Words>
  <Application>Microsoft Office PowerPoint</Application>
  <PresentationFormat>Affichage à l'écran (4:3)</PresentationFormat>
  <Paragraphs>144</Paragraphs>
  <Slides>15</Slides>
  <Notes>2</Notes>
  <HiddenSlides>0</HiddenSlides>
  <MMClips>0</MMClips>
  <ScaleCrop>false</ScaleCrop>
  <HeadingPairs>
    <vt:vector size="6" baseType="variant">
      <vt:variant>
        <vt:lpstr>Polices utilisées</vt:lpstr>
      </vt:variant>
      <vt:variant>
        <vt:i4>5</vt:i4>
      </vt:variant>
      <vt:variant>
        <vt:lpstr>Thème</vt:lpstr>
      </vt:variant>
      <vt:variant>
        <vt:i4>1</vt:i4>
      </vt:variant>
      <vt:variant>
        <vt:lpstr>Titres des diapositives</vt:lpstr>
      </vt:variant>
      <vt:variant>
        <vt:i4>15</vt:i4>
      </vt:variant>
    </vt:vector>
  </HeadingPairs>
  <TitlesOfParts>
    <vt:vector size="21" baseType="lpstr">
      <vt:lpstr>ＭＳ Ｐゴシック</vt:lpstr>
      <vt:lpstr>Arial</vt:lpstr>
      <vt:lpstr>Baloo 2</vt:lpstr>
      <vt:lpstr>Calibri</vt:lpstr>
      <vt:lpstr>Wingdings</vt:lpstr>
      <vt:lpstr>Thème Office</vt:lpstr>
      <vt:lpstr> du lundi 13 avril au samedi 17 avril 2026 </vt:lpstr>
      <vt:lpstr>L’équipe d’encadrement</vt:lpstr>
      <vt:lpstr>Projet pédagogique</vt:lpstr>
      <vt:lpstr>Les documents obligatoires  pour le départ</vt:lpstr>
      <vt:lpstr>Départ Jour 1 </vt:lpstr>
      <vt:lpstr>Hébergement</vt:lpstr>
      <vt:lpstr>Le trajet en bus </vt:lpstr>
      <vt:lpstr>Jour 2</vt:lpstr>
      <vt:lpstr>Jour 3</vt:lpstr>
      <vt:lpstr>Jour 4</vt:lpstr>
      <vt:lpstr>Jour 5</vt:lpstr>
      <vt:lpstr>Quelques conseils</vt:lpstr>
      <vt:lpstr>Les règles à suivre</vt:lpstr>
      <vt:lpstr>Avoir des nouvelles...</vt:lpstr>
      <vt:lpstr>Le retour</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Voyage Vérone – Venise avril 2019 </dc:title>
  <dc:creator>ste</dc:creator>
  <cp:lastModifiedBy>Utilisateur Windows</cp:lastModifiedBy>
  <cp:revision>29</cp:revision>
  <dcterms:created xsi:type="dcterms:W3CDTF">2019-03-27T16:07:07Z</dcterms:created>
  <dcterms:modified xsi:type="dcterms:W3CDTF">2026-03-19T08:16:51Z</dcterms:modified>
</cp:coreProperties>
</file>